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3" r:id="rId1"/>
  </p:sldMasterIdLst>
  <p:sldIdLst>
    <p:sldId id="256" r:id="rId2"/>
    <p:sldId id="257" r:id="rId3"/>
    <p:sldId id="258" r:id="rId4"/>
    <p:sldId id="259" r:id="rId5"/>
    <p:sldId id="260" r:id="rId6"/>
    <p:sldId id="262" r:id="rId7"/>
    <p:sldId id="261" r:id="rId8"/>
    <p:sldId id="264" r:id="rId9"/>
    <p:sldId id="265" r:id="rId10"/>
    <p:sldId id="266" r:id="rId11"/>
    <p:sldId id="269" r:id="rId12"/>
    <p:sldId id="268" r:id="rId13"/>
    <p:sldId id="267" r:id="rId14"/>
    <p:sldId id="270"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A43EAE-E4B1-4455-9D1F-35119FCF7235}" v="45" dt="2023-11-25T19:36:31.392"/>
    <p1510:client id="{CE4D2C96-DCD7-B32A-BDC3-853D7670D55C}" v="337" dt="2023-11-26T16:34:46.199"/>
    <p1510:client id="{F597E599-D721-ACA4-603A-E48E91B47F1C}" v="534" dt="2023-11-26T15:30:06.1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1D227D51-204B-ED48-AF9A-0BE9633FE04A}"/>
              </a:ext>
            </a:extLst>
          </p:cNvPr>
          <p:cNvSpPr/>
          <p:nvPr/>
        </p:nvSpPr>
        <p:spPr>
          <a:xfrm>
            <a:off x="5224243" y="1096772"/>
            <a:ext cx="6503180"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ross 49">
            <a:extLst>
              <a:ext uri="{FF2B5EF4-FFF2-40B4-BE49-F238E27FC236}">
                <a16:creationId xmlns:a16="http://schemas.microsoft.com/office/drawing/2014/main" id="{57A23F45-CDAE-8A40-8DE7-92A0BBC119B7}"/>
              </a:ext>
            </a:extLst>
          </p:cNvPr>
          <p:cNvSpPr/>
          <p:nvPr/>
        </p:nvSpPr>
        <p:spPr>
          <a:xfrm>
            <a:off x="5016811" y="5624450"/>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8546383-CCC4-544B-B0D8-DE78DE39BB78}"/>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5D1728-714F-2942-A0D1-82FF9419B496}"/>
              </a:ext>
            </a:extLst>
          </p:cNvPr>
          <p:cNvSpPr>
            <a:spLocks noGrp="1"/>
          </p:cNvSpPr>
          <p:nvPr>
            <p:ph type="ctrTitle"/>
          </p:nvPr>
        </p:nvSpPr>
        <p:spPr>
          <a:xfrm>
            <a:off x="797106" y="1625608"/>
            <a:ext cx="8035342" cy="2722164"/>
          </a:xfrm>
        </p:spPr>
        <p:txBody>
          <a:bodyPr anchor="b"/>
          <a:lstStyle>
            <a:lvl1pPr algn="l">
              <a:defRPr sz="8000" spc="-150"/>
            </a:lvl1pPr>
          </a:lstStyle>
          <a:p>
            <a:r>
              <a:rPr lang="en-US"/>
              <a:t>Click to edit Master title style</a:t>
            </a:r>
          </a:p>
        </p:txBody>
      </p:sp>
      <p:sp>
        <p:nvSpPr>
          <p:cNvPr id="3" name="Subtitle 2">
            <a:extLst>
              <a:ext uri="{FF2B5EF4-FFF2-40B4-BE49-F238E27FC236}">
                <a16:creationId xmlns:a16="http://schemas.microsoft.com/office/drawing/2014/main" id="{5BD072D4-1496-3347-BBF8-5879DF263BBD}"/>
              </a:ext>
            </a:extLst>
          </p:cNvPr>
          <p:cNvSpPr>
            <a:spLocks noGrp="1"/>
          </p:cNvSpPr>
          <p:nvPr>
            <p:ph type="subTitle" idx="1"/>
          </p:nvPr>
        </p:nvSpPr>
        <p:spPr>
          <a:xfrm>
            <a:off x="797106" y="4466845"/>
            <a:ext cx="8035342" cy="88290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BEFC724-B499-364B-AEB5-B6517F6AD52B}"/>
              </a:ext>
            </a:extLst>
          </p:cNvPr>
          <p:cNvSpPr>
            <a:spLocks noGrp="1"/>
          </p:cNvSpPr>
          <p:nvPr>
            <p:ph type="dt" sz="half" idx="10"/>
          </p:nvPr>
        </p:nvSpPr>
        <p:spPr>
          <a:xfrm>
            <a:off x="797105" y="5708747"/>
            <a:ext cx="3882843" cy="365125"/>
          </a:xfrm>
        </p:spPr>
        <p:txBody>
          <a:bodyPr/>
          <a:lstStyle>
            <a:lvl1pPr>
              <a:defRPr sz="1400"/>
            </a:lvl1pPr>
          </a:lstStyle>
          <a:p>
            <a:fld id="{73C3BD54-29B9-3D42-B178-776ED395AA85}" type="datetimeFigureOut">
              <a:rPr lang="en-US" smtClean="0"/>
              <a:pPr/>
              <a:t>11/26/2023</a:t>
            </a:fld>
            <a:endParaRPr lang="en-US" sz="1400"/>
          </a:p>
        </p:txBody>
      </p:sp>
      <p:sp>
        <p:nvSpPr>
          <p:cNvPr id="5" name="Footer Placeholder 4">
            <a:extLst>
              <a:ext uri="{FF2B5EF4-FFF2-40B4-BE49-F238E27FC236}">
                <a16:creationId xmlns:a16="http://schemas.microsoft.com/office/drawing/2014/main" id="{8033889C-A4E9-B24E-818F-46A1124C5D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40F50F-250E-6D45-AEBC-2573FED0C310}"/>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2119699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9F6C0E12-251D-EA44-BF81-4ABDFBB94321}"/>
              </a:ext>
            </a:extLst>
          </p:cNvPr>
          <p:cNvSpPr/>
          <p:nvPr/>
        </p:nvSpPr>
        <p:spPr>
          <a:xfrm>
            <a:off x="7087169" y="1096772"/>
            <a:ext cx="4652226"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DC5FF4-095A-114E-87B6-73C7ADFF97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11E6EC9-9650-2042-8581-5B4082F941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4A0800-B373-3B40-B187-30AFE44CDD1D}"/>
              </a:ext>
            </a:extLst>
          </p:cNvPr>
          <p:cNvSpPr>
            <a:spLocks noGrp="1"/>
          </p:cNvSpPr>
          <p:nvPr>
            <p:ph type="dt" sz="half" idx="10"/>
          </p:nvPr>
        </p:nvSpPr>
        <p:spPr/>
        <p:txBody>
          <a:bodyPr/>
          <a:lstStyle/>
          <a:p>
            <a:fld id="{73C3BD54-29B9-3D42-B178-776ED395AA85}" type="datetimeFigureOut">
              <a:rPr lang="en-US" smtClean="0"/>
              <a:t>11/26/2023</a:t>
            </a:fld>
            <a:endParaRPr lang="en-US"/>
          </a:p>
        </p:txBody>
      </p:sp>
      <p:sp>
        <p:nvSpPr>
          <p:cNvPr id="5" name="Footer Placeholder 4">
            <a:extLst>
              <a:ext uri="{FF2B5EF4-FFF2-40B4-BE49-F238E27FC236}">
                <a16:creationId xmlns:a16="http://schemas.microsoft.com/office/drawing/2014/main" id="{C10A4C1C-C790-B449-8C06-78E8303F94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3E620-F86B-F447-AB06-DDAB39192507}"/>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49" name="Rectangle 48">
            <a:extLst>
              <a:ext uri="{FF2B5EF4-FFF2-40B4-BE49-F238E27FC236}">
                <a16:creationId xmlns:a16="http://schemas.microsoft.com/office/drawing/2014/main" id="{80487CB5-43E0-974C-9DDC-252A8A37107F}"/>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a:extLst>
              <a:ext uri="{FF2B5EF4-FFF2-40B4-BE49-F238E27FC236}">
                <a16:creationId xmlns:a16="http://schemas.microsoft.com/office/drawing/2014/main" id="{E9CB83EF-4143-5A45-9B3A-9E70DD50253B}"/>
              </a:ext>
            </a:extLst>
          </p:cNvPr>
          <p:cNvSpPr/>
          <p:nvPr/>
        </p:nvSpPr>
        <p:spPr>
          <a:xfrm>
            <a:off x="11415183"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7867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9DF801-FF8E-6247-9065-D9304CD6093A}"/>
              </a:ext>
            </a:extLst>
          </p:cNvPr>
          <p:cNvSpPr>
            <a:spLocks noGrp="1"/>
          </p:cNvSpPr>
          <p:nvPr>
            <p:ph type="title" orient="vert"/>
          </p:nvPr>
        </p:nvSpPr>
        <p:spPr>
          <a:xfrm>
            <a:off x="9355667" y="1204722"/>
            <a:ext cx="1853360" cy="467664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20E2615-7E4D-AB47-ACE6-236D716D7D24}"/>
              </a:ext>
            </a:extLst>
          </p:cNvPr>
          <p:cNvSpPr>
            <a:spLocks noGrp="1"/>
          </p:cNvSpPr>
          <p:nvPr>
            <p:ph type="body" orient="vert" idx="1"/>
          </p:nvPr>
        </p:nvSpPr>
        <p:spPr>
          <a:xfrm>
            <a:off x="973667" y="1204722"/>
            <a:ext cx="8274047" cy="46969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1F0223-5AC9-374E-BD0C-344F67E2A85B}"/>
              </a:ext>
            </a:extLst>
          </p:cNvPr>
          <p:cNvSpPr>
            <a:spLocks noGrp="1"/>
          </p:cNvSpPr>
          <p:nvPr>
            <p:ph type="dt" sz="half" idx="10"/>
          </p:nvPr>
        </p:nvSpPr>
        <p:spPr/>
        <p:txBody>
          <a:bodyPr/>
          <a:lstStyle/>
          <a:p>
            <a:fld id="{73C3BD54-29B9-3D42-B178-776ED395AA85}" type="datetimeFigureOut">
              <a:rPr lang="en-US" smtClean="0"/>
              <a:t>11/26/2023</a:t>
            </a:fld>
            <a:endParaRPr lang="en-US"/>
          </a:p>
        </p:txBody>
      </p:sp>
      <p:sp>
        <p:nvSpPr>
          <p:cNvPr id="5" name="Footer Placeholder 4">
            <a:extLst>
              <a:ext uri="{FF2B5EF4-FFF2-40B4-BE49-F238E27FC236}">
                <a16:creationId xmlns:a16="http://schemas.microsoft.com/office/drawing/2014/main" id="{3EBEDD42-54A1-E648-8829-140EC4C571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8FDF8F-8DBC-8A47-8000-5BA35DF9F903}"/>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51" name="Rectangle 50">
            <a:extLst>
              <a:ext uri="{FF2B5EF4-FFF2-40B4-BE49-F238E27FC236}">
                <a16:creationId xmlns:a16="http://schemas.microsoft.com/office/drawing/2014/main" id="{F2CE2A98-5154-A544-BE2A-FDC0811C19A0}"/>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C4EC832-8181-5643-8A62-117E43F0E498}"/>
              </a:ext>
            </a:extLst>
          </p:cNvPr>
          <p:cNvSpPr/>
          <p:nvPr/>
        </p:nvSpPr>
        <p:spPr>
          <a:xfrm>
            <a:off x="-1" y="1096772"/>
            <a:ext cx="263565"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a:extLst>
              <a:ext uri="{FF2B5EF4-FFF2-40B4-BE49-F238E27FC236}">
                <a16:creationId xmlns:a16="http://schemas.microsoft.com/office/drawing/2014/main" id="{24AF3281-BC22-374D-A461-8B3181F600AA}"/>
              </a:ext>
            </a:extLst>
          </p:cNvPr>
          <p:cNvSpPr/>
          <p:nvPr/>
        </p:nvSpPr>
        <p:spPr>
          <a:xfrm>
            <a:off x="5824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2333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9F291BE0-7A7E-D04F-974F-9F4577FB2F46}"/>
              </a:ext>
            </a:extLst>
          </p:cNvPr>
          <p:cNvSpPr/>
          <p:nvPr/>
        </p:nvSpPr>
        <p:spPr>
          <a:xfrm>
            <a:off x="6163735" y="1096772"/>
            <a:ext cx="5571066"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ross 49">
            <a:extLst>
              <a:ext uri="{FF2B5EF4-FFF2-40B4-BE49-F238E27FC236}">
                <a16:creationId xmlns:a16="http://schemas.microsoft.com/office/drawing/2014/main" id="{BD33FF1F-6094-0B4A-A3E4-6B0D9283DB44}"/>
              </a:ext>
            </a:extLst>
          </p:cNvPr>
          <p:cNvSpPr/>
          <p:nvPr/>
        </p:nvSpPr>
        <p:spPr>
          <a:xfrm>
            <a:off x="11529484"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B78A6D9C-C7A5-414B-8CB7-E31470D7D280}"/>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1D850E-6310-C04D-8CAC-B7FA9F332D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5B7FB3-5DFC-6547-9567-C0ABE874C6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27D2DB-A7B1-204E-8416-E938952BCC83}"/>
              </a:ext>
            </a:extLst>
          </p:cNvPr>
          <p:cNvSpPr>
            <a:spLocks noGrp="1"/>
          </p:cNvSpPr>
          <p:nvPr>
            <p:ph type="dt" sz="half" idx="10"/>
          </p:nvPr>
        </p:nvSpPr>
        <p:spPr/>
        <p:txBody>
          <a:bodyPr/>
          <a:lstStyle/>
          <a:p>
            <a:fld id="{73C3BD54-29B9-3D42-B178-776ED395AA85}" type="datetimeFigureOut">
              <a:rPr lang="en-US" smtClean="0"/>
              <a:t>11/26/2023</a:t>
            </a:fld>
            <a:endParaRPr lang="en-US"/>
          </a:p>
        </p:txBody>
      </p:sp>
      <p:sp>
        <p:nvSpPr>
          <p:cNvPr id="5" name="Footer Placeholder 4">
            <a:extLst>
              <a:ext uri="{FF2B5EF4-FFF2-40B4-BE49-F238E27FC236}">
                <a16:creationId xmlns:a16="http://schemas.microsoft.com/office/drawing/2014/main" id="{FD324BA1-E2D0-1E4B-9DB3-664FE27337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AE64B2-36E4-5A4E-A78A-A629829A334F}"/>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1777251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97F6C6D-13AE-FD40-841C-4AB96460C390}"/>
              </a:ext>
            </a:extLst>
          </p:cNvPr>
          <p:cNvSpPr/>
          <p:nvPr/>
        </p:nvSpPr>
        <p:spPr>
          <a:xfrm>
            <a:off x="4291015" y="1096772"/>
            <a:ext cx="7436404"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ross 49">
            <a:extLst>
              <a:ext uri="{FF2B5EF4-FFF2-40B4-BE49-F238E27FC236}">
                <a16:creationId xmlns:a16="http://schemas.microsoft.com/office/drawing/2014/main" id="{24E27617-2112-2342-9FF1-39F2A241CCCC}"/>
              </a:ext>
            </a:extLst>
          </p:cNvPr>
          <p:cNvSpPr/>
          <p:nvPr/>
        </p:nvSpPr>
        <p:spPr>
          <a:xfrm>
            <a:off x="4086371" y="5624450"/>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C33CE582-7AFE-D048-B5BC-212A12A28F25}"/>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9EAEF4-E84F-CF40-B27B-01E1D2AFC96D}"/>
              </a:ext>
            </a:extLst>
          </p:cNvPr>
          <p:cNvSpPr>
            <a:spLocks noGrp="1"/>
          </p:cNvSpPr>
          <p:nvPr>
            <p:ph type="title"/>
          </p:nvPr>
        </p:nvSpPr>
        <p:spPr>
          <a:xfrm>
            <a:off x="565150" y="1881951"/>
            <a:ext cx="7335836" cy="1987707"/>
          </a:xfrm>
        </p:spPr>
        <p:txBody>
          <a:bodyPr anchor="b"/>
          <a:lstStyle>
            <a:lvl1pPr>
              <a:defRPr sz="6000" spc="-150"/>
            </a:lvl1pPr>
          </a:lstStyle>
          <a:p>
            <a:r>
              <a:rPr lang="en-US" dirty="0"/>
              <a:t>Click to edit Master title style</a:t>
            </a:r>
          </a:p>
        </p:txBody>
      </p:sp>
      <p:sp>
        <p:nvSpPr>
          <p:cNvPr id="3" name="Text Placeholder 2">
            <a:extLst>
              <a:ext uri="{FF2B5EF4-FFF2-40B4-BE49-F238E27FC236}">
                <a16:creationId xmlns:a16="http://schemas.microsoft.com/office/drawing/2014/main" id="{5287B7E1-CC48-2441-975D-F1A5412B8A49}"/>
              </a:ext>
            </a:extLst>
          </p:cNvPr>
          <p:cNvSpPr>
            <a:spLocks noGrp="1"/>
          </p:cNvSpPr>
          <p:nvPr>
            <p:ph type="body" idx="1"/>
          </p:nvPr>
        </p:nvSpPr>
        <p:spPr>
          <a:xfrm>
            <a:off x="565149" y="3869661"/>
            <a:ext cx="7335836" cy="948465"/>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526218-1FCF-7A4D-B138-D1B1DE91A4B7}"/>
              </a:ext>
            </a:extLst>
          </p:cNvPr>
          <p:cNvSpPr>
            <a:spLocks noGrp="1"/>
          </p:cNvSpPr>
          <p:nvPr>
            <p:ph type="dt" sz="half" idx="10"/>
          </p:nvPr>
        </p:nvSpPr>
        <p:spPr/>
        <p:txBody>
          <a:bodyPr/>
          <a:lstStyle/>
          <a:p>
            <a:fld id="{73C3BD54-29B9-3D42-B178-776ED395AA85}" type="datetimeFigureOut">
              <a:rPr lang="en-US" smtClean="0"/>
              <a:t>11/26/2023</a:t>
            </a:fld>
            <a:endParaRPr lang="en-US"/>
          </a:p>
        </p:txBody>
      </p:sp>
      <p:sp>
        <p:nvSpPr>
          <p:cNvPr id="5" name="Footer Placeholder 4">
            <a:extLst>
              <a:ext uri="{FF2B5EF4-FFF2-40B4-BE49-F238E27FC236}">
                <a16:creationId xmlns:a16="http://schemas.microsoft.com/office/drawing/2014/main" id="{50984204-038C-FD4B-8E1C-0A9967BF22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359AB9-E1C6-C841-B423-FD2BB13C333F}"/>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3989961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B057A-C120-5E4E-BB74-223EB6D005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9EB7BE-6258-C84C-8242-9865D1361C9E}"/>
              </a:ext>
            </a:extLst>
          </p:cNvPr>
          <p:cNvSpPr>
            <a:spLocks noGrp="1"/>
          </p:cNvSpPr>
          <p:nvPr>
            <p:ph sz="half" idx="1"/>
          </p:nvPr>
        </p:nvSpPr>
        <p:spPr>
          <a:xfrm>
            <a:off x="565111" y="2691637"/>
            <a:ext cx="4946643" cy="31897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3D23CD-80DB-5740-AE68-76414CA31A26}"/>
              </a:ext>
            </a:extLst>
          </p:cNvPr>
          <p:cNvSpPr>
            <a:spLocks noGrp="1"/>
          </p:cNvSpPr>
          <p:nvPr>
            <p:ph sz="half" idx="2"/>
          </p:nvPr>
        </p:nvSpPr>
        <p:spPr>
          <a:xfrm>
            <a:off x="6076903" y="2691637"/>
            <a:ext cx="4946639" cy="31897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FE0921-9102-1440-B315-778888723C9D}"/>
              </a:ext>
            </a:extLst>
          </p:cNvPr>
          <p:cNvSpPr>
            <a:spLocks noGrp="1"/>
          </p:cNvSpPr>
          <p:nvPr>
            <p:ph type="dt" sz="half" idx="10"/>
          </p:nvPr>
        </p:nvSpPr>
        <p:spPr/>
        <p:txBody>
          <a:bodyPr/>
          <a:lstStyle/>
          <a:p>
            <a:fld id="{73C3BD54-29B9-3D42-B178-776ED395AA85}" type="datetimeFigureOut">
              <a:rPr lang="en-US" smtClean="0"/>
              <a:t>11/26/2023</a:t>
            </a:fld>
            <a:endParaRPr lang="en-US"/>
          </a:p>
        </p:txBody>
      </p:sp>
      <p:sp>
        <p:nvSpPr>
          <p:cNvPr id="6" name="Footer Placeholder 5">
            <a:extLst>
              <a:ext uri="{FF2B5EF4-FFF2-40B4-BE49-F238E27FC236}">
                <a16:creationId xmlns:a16="http://schemas.microsoft.com/office/drawing/2014/main" id="{24D7802F-1937-2F43-8FF4-846135D6FC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609C72-E794-4F4F-8E09-D4883EED7237}"/>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50" name="Rectangle 49">
            <a:extLst>
              <a:ext uri="{FF2B5EF4-FFF2-40B4-BE49-F238E27FC236}">
                <a16:creationId xmlns:a16="http://schemas.microsoft.com/office/drawing/2014/main" id="{FFEFA3E2-0F30-664C-AAE4-DE6526B5C716}"/>
              </a:ext>
            </a:extLst>
          </p:cNvPr>
          <p:cNvSpPr/>
          <p:nvPr/>
        </p:nvSpPr>
        <p:spPr>
          <a:xfrm>
            <a:off x="11738231" y="1096772"/>
            <a:ext cx="453769"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55" name="Rectangle 54">
            <a:extLst>
              <a:ext uri="{FF2B5EF4-FFF2-40B4-BE49-F238E27FC236}">
                <a16:creationId xmlns:a16="http://schemas.microsoft.com/office/drawing/2014/main" id="{0C3D7AFF-BC7E-BA41-9C64-B5F9619C0EA1}"/>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a16="http://schemas.microsoft.com/office/drawing/2014/main" id="{671D2311-E9B8-F041-A7B8-D5696903F22A}"/>
              </a:ext>
            </a:extLst>
          </p:cNvPr>
          <p:cNvSpPr/>
          <p:nvPr/>
        </p:nvSpPr>
        <p:spPr>
          <a:xfrm>
            <a:off x="11531286"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4003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9CA91-F119-0244-888A-95539A84DD6F}"/>
              </a:ext>
            </a:extLst>
          </p:cNvPr>
          <p:cNvSpPr>
            <a:spLocks noGrp="1"/>
          </p:cNvSpPr>
          <p:nvPr>
            <p:ph type="title"/>
          </p:nvPr>
        </p:nvSpPr>
        <p:spPr>
          <a:xfrm>
            <a:off x="565110" y="1204721"/>
            <a:ext cx="8266175" cy="14447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8A3EAC-4422-D548-8D7F-E9944566FBA9}"/>
              </a:ext>
            </a:extLst>
          </p:cNvPr>
          <p:cNvSpPr>
            <a:spLocks noGrp="1"/>
          </p:cNvSpPr>
          <p:nvPr>
            <p:ph type="body" idx="1"/>
          </p:nvPr>
        </p:nvSpPr>
        <p:spPr>
          <a:xfrm>
            <a:off x="565111" y="2691638"/>
            <a:ext cx="4946644" cy="823912"/>
          </a:xfrm>
        </p:spPr>
        <p:txBody>
          <a:bodyPr anchor="b"/>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49140CA2-88A9-CC42-A375-8B87E47CC5F9}"/>
              </a:ext>
            </a:extLst>
          </p:cNvPr>
          <p:cNvSpPr>
            <a:spLocks noGrp="1"/>
          </p:cNvSpPr>
          <p:nvPr>
            <p:ph sz="half" idx="2"/>
          </p:nvPr>
        </p:nvSpPr>
        <p:spPr>
          <a:xfrm>
            <a:off x="565111" y="3515550"/>
            <a:ext cx="4946644" cy="23662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5F960C-714E-2E4A-8141-A88F38274E48}"/>
              </a:ext>
            </a:extLst>
          </p:cNvPr>
          <p:cNvSpPr>
            <a:spLocks noGrp="1"/>
          </p:cNvSpPr>
          <p:nvPr>
            <p:ph type="body" sz="quarter" idx="3"/>
          </p:nvPr>
        </p:nvSpPr>
        <p:spPr>
          <a:xfrm>
            <a:off x="6076866" y="2691162"/>
            <a:ext cx="4946644" cy="823912"/>
          </a:xfrm>
        </p:spPr>
        <p:txBody>
          <a:bodyPr anchor="b"/>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97BC24-C907-EC4B-872D-17429A657716}"/>
              </a:ext>
            </a:extLst>
          </p:cNvPr>
          <p:cNvSpPr>
            <a:spLocks noGrp="1"/>
          </p:cNvSpPr>
          <p:nvPr>
            <p:ph sz="quarter" idx="4"/>
          </p:nvPr>
        </p:nvSpPr>
        <p:spPr>
          <a:xfrm>
            <a:off x="6076866" y="3515074"/>
            <a:ext cx="4946644" cy="23662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E2A045-4283-3C47-B125-68CF3B19FB08}"/>
              </a:ext>
            </a:extLst>
          </p:cNvPr>
          <p:cNvSpPr>
            <a:spLocks noGrp="1"/>
          </p:cNvSpPr>
          <p:nvPr>
            <p:ph type="dt" sz="half" idx="10"/>
          </p:nvPr>
        </p:nvSpPr>
        <p:spPr/>
        <p:txBody>
          <a:bodyPr/>
          <a:lstStyle/>
          <a:p>
            <a:fld id="{73C3BD54-29B9-3D42-B178-776ED395AA85}" type="datetimeFigureOut">
              <a:rPr lang="en-US" smtClean="0"/>
              <a:t>11/26/2023</a:t>
            </a:fld>
            <a:endParaRPr lang="en-US"/>
          </a:p>
        </p:txBody>
      </p:sp>
      <p:sp>
        <p:nvSpPr>
          <p:cNvPr id="8" name="Footer Placeholder 7">
            <a:extLst>
              <a:ext uri="{FF2B5EF4-FFF2-40B4-BE49-F238E27FC236}">
                <a16:creationId xmlns:a16="http://schemas.microsoft.com/office/drawing/2014/main" id="{7EBC25BC-2C98-574D-BCCD-E36CAB07F2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A5C95A-7789-E042-8471-D442D9BB545F}"/>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52" name="Rectangle 51">
            <a:extLst>
              <a:ext uri="{FF2B5EF4-FFF2-40B4-BE49-F238E27FC236}">
                <a16:creationId xmlns:a16="http://schemas.microsoft.com/office/drawing/2014/main" id="{3DF1BA5B-EDD8-B648-8A3E-E2B3570B1EA0}"/>
              </a:ext>
            </a:extLst>
          </p:cNvPr>
          <p:cNvSpPr/>
          <p:nvPr/>
        </p:nvSpPr>
        <p:spPr>
          <a:xfrm>
            <a:off x="11738231" y="1096772"/>
            <a:ext cx="453769"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57" name="Rectangle 56">
            <a:extLst>
              <a:ext uri="{FF2B5EF4-FFF2-40B4-BE49-F238E27FC236}">
                <a16:creationId xmlns:a16="http://schemas.microsoft.com/office/drawing/2014/main" id="{D7476360-629C-DE48-85B7-F4BE6CC457DB}"/>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ross 13">
            <a:extLst>
              <a:ext uri="{FF2B5EF4-FFF2-40B4-BE49-F238E27FC236}">
                <a16:creationId xmlns:a16="http://schemas.microsoft.com/office/drawing/2014/main" id="{C5F6C588-FC1B-3147-AFA1-CD7D76C5AEAC}"/>
              </a:ext>
            </a:extLst>
          </p:cNvPr>
          <p:cNvSpPr/>
          <p:nvPr/>
        </p:nvSpPr>
        <p:spPr>
          <a:xfrm>
            <a:off x="11531286"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5854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15401-5318-7045-8AE3-B1A99F2D822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6E2F55F-EB76-AE49-B554-12B65B636A90}"/>
              </a:ext>
            </a:extLst>
          </p:cNvPr>
          <p:cNvSpPr>
            <a:spLocks noGrp="1"/>
          </p:cNvSpPr>
          <p:nvPr>
            <p:ph type="dt" sz="half" idx="10"/>
          </p:nvPr>
        </p:nvSpPr>
        <p:spPr/>
        <p:txBody>
          <a:bodyPr/>
          <a:lstStyle/>
          <a:p>
            <a:fld id="{73C3BD54-29B9-3D42-B178-776ED395AA85}" type="datetimeFigureOut">
              <a:rPr lang="en-US" smtClean="0"/>
              <a:t>11/26/2023</a:t>
            </a:fld>
            <a:endParaRPr lang="en-US"/>
          </a:p>
        </p:txBody>
      </p:sp>
      <p:sp>
        <p:nvSpPr>
          <p:cNvPr id="4" name="Footer Placeholder 3">
            <a:extLst>
              <a:ext uri="{FF2B5EF4-FFF2-40B4-BE49-F238E27FC236}">
                <a16:creationId xmlns:a16="http://schemas.microsoft.com/office/drawing/2014/main" id="{86CB6E6E-D81E-C44A-AC54-CBE0134C10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E025B9-9F46-3049-9977-0119B96D393C}"/>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48" name="Rectangle 47">
            <a:extLst>
              <a:ext uri="{FF2B5EF4-FFF2-40B4-BE49-F238E27FC236}">
                <a16:creationId xmlns:a16="http://schemas.microsoft.com/office/drawing/2014/main" id="{65760068-EADA-2B4B-9819-CF981184FAEB}"/>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1DA7622-137E-184A-A93C-8DBB10318AE6}"/>
              </a:ext>
            </a:extLst>
          </p:cNvPr>
          <p:cNvSpPr/>
          <p:nvPr/>
        </p:nvSpPr>
        <p:spPr>
          <a:xfrm>
            <a:off x="11738231" y="1096772"/>
            <a:ext cx="453769"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9" name="Cross 8">
            <a:extLst>
              <a:ext uri="{FF2B5EF4-FFF2-40B4-BE49-F238E27FC236}">
                <a16:creationId xmlns:a16="http://schemas.microsoft.com/office/drawing/2014/main" id="{54FB0990-6F8D-B048-8309-19B0D1A41033}"/>
              </a:ext>
            </a:extLst>
          </p:cNvPr>
          <p:cNvSpPr/>
          <p:nvPr/>
        </p:nvSpPr>
        <p:spPr>
          <a:xfrm>
            <a:off x="11531286"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1742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AF81DD-2B1F-3444-8023-DD52318FE9F6}"/>
              </a:ext>
            </a:extLst>
          </p:cNvPr>
          <p:cNvSpPr>
            <a:spLocks noGrp="1"/>
          </p:cNvSpPr>
          <p:nvPr>
            <p:ph type="dt" sz="half" idx="10"/>
          </p:nvPr>
        </p:nvSpPr>
        <p:spPr/>
        <p:txBody>
          <a:bodyPr/>
          <a:lstStyle/>
          <a:p>
            <a:fld id="{73C3BD54-29B9-3D42-B178-776ED395AA85}" type="datetimeFigureOut">
              <a:rPr lang="en-US" smtClean="0"/>
              <a:t>11/26/2023</a:t>
            </a:fld>
            <a:endParaRPr lang="en-US"/>
          </a:p>
        </p:txBody>
      </p:sp>
      <p:sp>
        <p:nvSpPr>
          <p:cNvPr id="3" name="Footer Placeholder 2">
            <a:extLst>
              <a:ext uri="{FF2B5EF4-FFF2-40B4-BE49-F238E27FC236}">
                <a16:creationId xmlns:a16="http://schemas.microsoft.com/office/drawing/2014/main" id="{36927EE3-DAA3-D948-B8FD-48417540B5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C4532D4-FFBF-6C47-A6C9-D55196D91B87}"/>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47" name="Rectangle 46">
            <a:extLst>
              <a:ext uri="{FF2B5EF4-FFF2-40B4-BE49-F238E27FC236}">
                <a16:creationId xmlns:a16="http://schemas.microsoft.com/office/drawing/2014/main" id="{DB8D5541-7726-BA46-8BFA-BF6AA8D42BD7}"/>
              </a:ext>
            </a:extLst>
          </p:cNvPr>
          <p:cNvSpPr/>
          <p:nvPr/>
        </p:nvSpPr>
        <p:spPr>
          <a:xfrm>
            <a:off x="-1" y="1096772"/>
            <a:ext cx="263565"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ross 47">
            <a:extLst>
              <a:ext uri="{FF2B5EF4-FFF2-40B4-BE49-F238E27FC236}">
                <a16:creationId xmlns:a16="http://schemas.microsoft.com/office/drawing/2014/main" id="{97F434CF-7503-CE4F-8426-C312C6315AD0}"/>
              </a:ext>
            </a:extLst>
          </p:cNvPr>
          <p:cNvSpPr/>
          <p:nvPr/>
        </p:nvSpPr>
        <p:spPr>
          <a:xfrm>
            <a:off x="5824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EDBFB2F-FE34-E349-9484-C275FBE31614}"/>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27243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DCFD-BEE6-AC49-BABD-D8B89C3B69D0}"/>
              </a:ext>
            </a:extLst>
          </p:cNvPr>
          <p:cNvSpPr>
            <a:spLocks noGrp="1"/>
          </p:cNvSpPr>
          <p:nvPr>
            <p:ph type="title"/>
          </p:nvPr>
        </p:nvSpPr>
        <p:spPr>
          <a:xfrm>
            <a:off x="565149" y="1203800"/>
            <a:ext cx="4114800" cy="1077218"/>
          </a:xfrm>
        </p:spPr>
        <p:txBody>
          <a:bodyPr anchor="b">
            <a:normAutofit/>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431DE035-8260-4443-B1D9-A9C8D584039E}"/>
              </a:ext>
            </a:extLst>
          </p:cNvPr>
          <p:cNvSpPr>
            <a:spLocks noGrp="1"/>
          </p:cNvSpPr>
          <p:nvPr>
            <p:ph idx="1"/>
          </p:nvPr>
        </p:nvSpPr>
        <p:spPr>
          <a:xfrm>
            <a:off x="5611813" y="1508252"/>
            <a:ext cx="5606518" cy="4045881"/>
          </a:xfrm>
        </p:spPr>
        <p:txBody>
          <a:bodyPr/>
          <a:lstStyle>
            <a:lvl1pPr>
              <a:defRPr sz="2800"/>
            </a:lvl1pPr>
            <a:lvl2pPr>
              <a:defRPr sz="24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CCC1AA53-7507-D04B-9B8E-6A4F7122ECA5}"/>
              </a:ext>
            </a:extLst>
          </p:cNvPr>
          <p:cNvSpPr>
            <a:spLocks noGrp="1"/>
          </p:cNvSpPr>
          <p:nvPr>
            <p:ph type="body" sz="half" idx="2"/>
          </p:nvPr>
        </p:nvSpPr>
        <p:spPr>
          <a:xfrm>
            <a:off x="565149" y="2368295"/>
            <a:ext cx="4114800" cy="31858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56E11F-3003-0745-ACAB-FAA4E676EFCD}"/>
              </a:ext>
            </a:extLst>
          </p:cNvPr>
          <p:cNvSpPr>
            <a:spLocks noGrp="1"/>
          </p:cNvSpPr>
          <p:nvPr>
            <p:ph type="dt" sz="half" idx="10"/>
          </p:nvPr>
        </p:nvSpPr>
        <p:spPr/>
        <p:txBody>
          <a:bodyPr/>
          <a:lstStyle/>
          <a:p>
            <a:fld id="{73C3BD54-29B9-3D42-B178-776ED395AA85}" type="datetimeFigureOut">
              <a:rPr lang="en-US" smtClean="0"/>
              <a:t>11/26/2023</a:t>
            </a:fld>
            <a:endParaRPr lang="en-US"/>
          </a:p>
        </p:txBody>
      </p:sp>
      <p:sp>
        <p:nvSpPr>
          <p:cNvPr id="6" name="Footer Placeholder 5">
            <a:extLst>
              <a:ext uri="{FF2B5EF4-FFF2-40B4-BE49-F238E27FC236}">
                <a16:creationId xmlns:a16="http://schemas.microsoft.com/office/drawing/2014/main" id="{92BC11A6-59AC-FE45-8A1C-9DDC00582A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D6F51E-1A94-034C-BBEE-C26A3AF0E815}"/>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50" name="Rectangle 49">
            <a:extLst>
              <a:ext uri="{FF2B5EF4-FFF2-40B4-BE49-F238E27FC236}">
                <a16:creationId xmlns:a16="http://schemas.microsoft.com/office/drawing/2014/main" id="{50B7D330-76C0-224C-9C3C-27C4D2B0DDB4}"/>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35464D55-5C51-844B-A38A-8143590FB934}"/>
              </a:ext>
            </a:extLst>
          </p:cNvPr>
          <p:cNvSpPr/>
          <p:nvPr/>
        </p:nvSpPr>
        <p:spPr>
          <a:xfrm>
            <a:off x="-1" y="1096772"/>
            <a:ext cx="263565"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a16="http://schemas.microsoft.com/office/drawing/2014/main" id="{FD988250-C554-DE44-B887-57D0B2AA8E37}"/>
              </a:ext>
            </a:extLst>
          </p:cNvPr>
          <p:cNvSpPr/>
          <p:nvPr/>
        </p:nvSpPr>
        <p:spPr>
          <a:xfrm>
            <a:off x="5824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0101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86C7C-36AD-9A4E-8524-8F44E8839EA8}"/>
              </a:ext>
            </a:extLst>
          </p:cNvPr>
          <p:cNvSpPr>
            <a:spLocks noGrp="1"/>
          </p:cNvSpPr>
          <p:nvPr>
            <p:ph type="title"/>
          </p:nvPr>
        </p:nvSpPr>
        <p:spPr>
          <a:xfrm>
            <a:off x="565149" y="1203800"/>
            <a:ext cx="4114800" cy="1077218"/>
          </a:xfrm>
        </p:spPr>
        <p:txBody>
          <a:bodyPr anchor="b">
            <a:normAutofit/>
          </a:bodyPr>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1015248-4C80-3348-A8A9-6C9F5D32FCE3}"/>
              </a:ext>
            </a:extLst>
          </p:cNvPr>
          <p:cNvSpPr>
            <a:spLocks noGrp="1"/>
          </p:cNvSpPr>
          <p:nvPr>
            <p:ph type="pic" idx="1"/>
          </p:nvPr>
        </p:nvSpPr>
        <p:spPr>
          <a:xfrm>
            <a:off x="5631151" y="1096772"/>
            <a:ext cx="6096270" cy="5761228"/>
          </a:xfrm>
          <a:solidFill>
            <a:schemeClr val="bg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4B3083-CA16-C54A-B130-7BEE6DF9D815}"/>
              </a:ext>
            </a:extLst>
          </p:cNvPr>
          <p:cNvSpPr>
            <a:spLocks noGrp="1"/>
          </p:cNvSpPr>
          <p:nvPr>
            <p:ph type="body" sz="half" idx="2"/>
          </p:nvPr>
        </p:nvSpPr>
        <p:spPr>
          <a:xfrm>
            <a:off x="565149" y="2370666"/>
            <a:ext cx="4114800" cy="318346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3C6EB5-D7D1-E247-B9D7-D319E5AAB962}"/>
              </a:ext>
            </a:extLst>
          </p:cNvPr>
          <p:cNvSpPr>
            <a:spLocks noGrp="1"/>
          </p:cNvSpPr>
          <p:nvPr>
            <p:ph type="dt" sz="half" idx="10"/>
          </p:nvPr>
        </p:nvSpPr>
        <p:spPr/>
        <p:txBody>
          <a:bodyPr/>
          <a:lstStyle/>
          <a:p>
            <a:fld id="{73C3BD54-29B9-3D42-B178-776ED395AA85}" type="datetimeFigureOut">
              <a:rPr lang="en-US" smtClean="0"/>
              <a:t>11/26/2023</a:t>
            </a:fld>
            <a:endParaRPr lang="en-US"/>
          </a:p>
        </p:txBody>
      </p:sp>
      <p:sp>
        <p:nvSpPr>
          <p:cNvPr id="6" name="Footer Placeholder 5">
            <a:extLst>
              <a:ext uri="{FF2B5EF4-FFF2-40B4-BE49-F238E27FC236}">
                <a16:creationId xmlns:a16="http://schemas.microsoft.com/office/drawing/2014/main" id="{75FBF6CC-F5C4-9847-BADB-8B7441C8F3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63FE4-B2F5-7741-B517-533F1C98CE1B}"/>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54" name="Rectangle 53">
            <a:extLst>
              <a:ext uri="{FF2B5EF4-FFF2-40B4-BE49-F238E27FC236}">
                <a16:creationId xmlns:a16="http://schemas.microsoft.com/office/drawing/2014/main" id="{AB80A771-7D8E-0F4A-93A3-B977667D338E}"/>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2C9320FA-0E3A-2749-9085-DF30FA26F4BD}"/>
              </a:ext>
            </a:extLst>
          </p:cNvPr>
          <p:cNvSpPr/>
          <p:nvPr/>
        </p:nvSpPr>
        <p:spPr>
          <a:xfrm>
            <a:off x="-1" y="1096772"/>
            <a:ext cx="263565"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a16="http://schemas.microsoft.com/office/drawing/2014/main" id="{5A3DF5D0-8A2C-A049-9132-EE1EF7D014D4}"/>
              </a:ext>
            </a:extLst>
          </p:cNvPr>
          <p:cNvSpPr/>
          <p:nvPr/>
        </p:nvSpPr>
        <p:spPr>
          <a:xfrm>
            <a:off x="5824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5084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952BFD-D607-6845-9C7B-1C8D3B4EE760}"/>
              </a:ext>
            </a:extLst>
          </p:cNvPr>
          <p:cNvSpPr>
            <a:spLocks noGrp="1"/>
          </p:cNvSpPr>
          <p:nvPr>
            <p:ph type="title"/>
          </p:nvPr>
        </p:nvSpPr>
        <p:spPr>
          <a:xfrm>
            <a:off x="565149" y="1204721"/>
            <a:ext cx="8267296" cy="144655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EEBB52FF-3B04-8245-BF0B-89C9E293362A}"/>
              </a:ext>
            </a:extLst>
          </p:cNvPr>
          <p:cNvSpPr>
            <a:spLocks noGrp="1"/>
          </p:cNvSpPr>
          <p:nvPr>
            <p:ph type="body" idx="1"/>
          </p:nvPr>
        </p:nvSpPr>
        <p:spPr>
          <a:xfrm>
            <a:off x="565150" y="2691638"/>
            <a:ext cx="8267296" cy="318858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DA99BFE-CBDD-C344-A21E-44A52F11B662}"/>
              </a:ext>
            </a:extLst>
          </p:cNvPr>
          <p:cNvSpPr>
            <a:spLocks noGrp="1"/>
          </p:cNvSpPr>
          <p:nvPr>
            <p:ph type="dt" sz="half" idx="2"/>
          </p:nvPr>
        </p:nvSpPr>
        <p:spPr>
          <a:xfrm>
            <a:off x="565149" y="5949696"/>
            <a:ext cx="4114800" cy="365125"/>
          </a:xfrm>
          <a:prstGeom prst="rect">
            <a:avLst/>
          </a:prstGeom>
        </p:spPr>
        <p:txBody>
          <a:bodyPr vert="horz" lIns="91440" tIns="45720" rIns="91440" bIns="45720" rtlCol="0" anchor="ctr" anchorCtr="0"/>
          <a:lstStyle>
            <a:lvl1pPr algn="l">
              <a:defRPr lang="en-US" sz="1050" smtClean="0">
                <a:latin typeface="+mn-lt"/>
              </a:defRPr>
            </a:lvl1pPr>
          </a:lstStyle>
          <a:p>
            <a:fld id="{73C3BD54-29B9-3D42-B178-776ED395AA85}" type="datetimeFigureOut">
              <a:rPr lang="en-US" smtClean="0"/>
              <a:pPr/>
              <a:t>11/26/2023</a:t>
            </a:fld>
            <a:endParaRPr lang="en-US" dirty="0"/>
          </a:p>
        </p:txBody>
      </p:sp>
      <p:sp>
        <p:nvSpPr>
          <p:cNvPr id="5" name="Footer Placeholder 4">
            <a:extLst>
              <a:ext uri="{FF2B5EF4-FFF2-40B4-BE49-F238E27FC236}">
                <a16:creationId xmlns:a16="http://schemas.microsoft.com/office/drawing/2014/main" id="{BDC371C0-3DCE-0743-946F-C7540DD7895F}"/>
              </a:ext>
            </a:extLst>
          </p:cNvPr>
          <p:cNvSpPr>
            <a:spLocks noGrp="1"/>
          </p:cNvSpPr>
          <p:nvPr>
            <p:ph type="ftr" sz="quarter" idx="3"/>
          </p:nvPr>
        </p:nvSpPr>
        <p:spPr>
          <a:xfrm>
            <a:off x="565150" y="543179"/>
            <a:ext cx="4114800" cy="246888"/>
          </a:xfrm>
          <a:prstGeom prst="rect">
            <a:avLst/>
          </a:prstGeom>
        </p:spPr>
        <p:txBody>
          <a:bodyPr vert="horz" lIns="91440" tIns="45720" rIns="91440" bIns="45720" rtlCol="0" anchor="ctr" anchorCtr="0"/>
          <a:lstStyle>
            <a:lvl1pPr algn="l">
              <a:defRPr lang="en-US" sz="1050">
                <a:latin typeface="+mn-lt"/>
              </a:defRPr>
            </a:lvl1pPr>
          </a:lstStyle>
          <a:p>
            <a:endParaRPr lang="en-US" dirty="0"/>
          </a:p>
        </p:txBody>
      </p:sp>
      <p:sp>
        <p:nvSpPr>
          <p:cNvPr id="6" name="Slide Number Placeholder 5">
            <a:extLst>
              <a:ext uri="{FF2B5EF4-FFF2-40B4-BE49-F238E27FC236}">
                <a16:creationId xmlns:a16="http://schemas.microsoft.com/office/drawing/2014/main" id="{E6E32ADB-4517-194F-8B4B-A9D26B3C02E3}"/>
              </a:ext>
            </a:extLst>
          </p:cNvPr>
          <p:cNvSpPr>
            <a:spLocks noGrp="1"/>
          </p:cNvSpPr>
          <p:nvPr>
            <p:ph type="sldNum" sz="quarter" idx="4"/>
          </p:nvPr>
        </p:nvSpPr>
        <p:spPr>
          <a:xfrm>
            <a:off x="10813024" y="511175"/>
            <a:ext cx="914400" cy="310896"/>
          </a:xfrm>
          <a:prstGeom prst="rect">
            <a:avLst/>
          </a:prstGeom>
        </p:spPr>
        <p:txBody>
          <a:bodyPr vert="horz" lIns="91440" tIns="45720" rIns="91440" bIns="45720" rtlCol="0" anchor="ctr"/>
          <a:lstStyle>
            <a:lvl1pPr algn="r">
              <a:defRPr sz="1400" b="0" i="0">
                <a:solidFill>
                  <a:schemeClr val="tx1"/>
                </a:solidFill>
                <a:latin typeface="+mn-lt"/>
              </a:defRPr>
            </a:lvl1pPr>
          </a:lstStyle>
          <a:p>
            <a:fld id="{86BB3423-611C-6944-BA94-F2572F362413}" type="slidenum">
              <a:rPr lang="en-US" smtClean="0"/>
              <a:pPr/>
              <a:t>‹#›</a:t>
            </a:fld>
            <a:endParaRPr lang="en-US"/>
          </a:p>
        </p:txBody>
      </p:sp>
    </p:spTree>
    <p:extLst>
      <p:ext uri="{BB962C8B-B14F-4D97-AF65-F5344CB8AC3E}">
        <p14:creationId xmlns:p14="http://schemas.microsoft.com/office/powerpoint/2010/main" val="322727435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56" r:id="rId6"/>
    <p:sldLayoutId id="2147483752" r:id="rId7"/>
    <p:sldLayoutId id="2147483753" r:id="rId8"/>
    <p:sldLayoutId id="2147483754" r:id="rId9"/>
    <p:sldLayoutId id="2147483755" r:id="rId10"/>
    <p:sldLayoutId id="2147483757" r:id="rId11"/>
  </p:sldLayoutIdLst>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System Font Regular"/>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System Font Regular"/>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System Font Regular"/>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System Font Regular"/>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System Font Regular"/>
        <a:buChar char="–"/>
        <a:defRPr sz="16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gaggio.blogspirit.com/archive/2016/05/24/using-big-data-in-cyberpsychology-3073740.html"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s://www.navigaweb.net/2018/01/trovare-film-e-serie-tv-per-genere-su.html" TargetMode="Externa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hyperlink" Target="https://informacionytic.com/bigdata/" TargetMode="External"/><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www.gameblast.com.br/2013/05/e-um-novato-no-mundo-dos-jogos.html"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sjhoward.co.uk/ten-statistics-for-international-mens-day/" TargetMode="External"/><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s://lemonscottage.blogspot.com/2021/05/occupational-info.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picpedia.org/highway-signs/m/motivation.html"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blogs.lse.ac.uk/impactofsocialsciences/2014/08/24/book-review-managing-and-sharing-research-data/"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s4be.cochrane.org/blog/2015/07/14/data-analysis-methods/" TargetMode="External"/><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s4be.cochrane.org/blog/2015/07/14/data-analysis-methods/" TargetMode="External"/><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www.jmis.org/archive/view_article_pubreader?pid=jmis-5-1-21" TargetMode="External"/><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6CA2C65D-0168-1245-86C8-62A8A6F7B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and white text with dots and lines&#10;&#10;Description automatically generated">
            <a:extLst>
              <a:ext uri="{FF2B5EF4-FFF2-40B4-BE49-F238E27FC236}">
                <a16:creationId xmlns:a16="http://schemas.microsoft.com/office/drawing/2014/main" id="{7D4F6CAB-45BE-8AB7-B3C4-F876A3DFCCFA}"/>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6182" r="-2" b="6011"/>
          <a:stretch/>
        </p:blipFill>
        <p:spPr>
          <a:xfrm>
            <a:off x="5224240" y="10"/>
            <a:ext cx="6967758" cy="3428990"/>
          </a:xfrm>
          <a:prstGeom prst="rect">
            <a:avLst/>
          </a:prstGeom>
        </p:spPr>
      </p:pic>
      <p:pic>
        <p:nvPicPr>
          <p:cNvPr id="7" name="Picture 6" descr="A screen shot of a movie&#10;&#10;Description automatically generated">
            <a:extLst>
              <a:ext uri="{FF2B5EF4-FFF2-40B4-BE49-F238E27FC236}">
                <a16:creationId xmlns:a16="http://schemas.microsoft.com/office/drawing/2014/main" id="{92FE1AE1-27EB-B85E-3DBE-83EDFA73527F}"/>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r="-2" b="6260"/>
          <a:stretch/>
        </p:blipFill>
        <p:spPr>
          <a:xfrm>
            <a:off x="5224246" y="3429000"/>
            <a:ext cx="6967757" cy="3429001"/>
          </a:xfrm>
          <a:prstGeom prst="rect">
            <a:avLst/>
          </a:prstGeom>
        </p:spPr>
      </p:pic>
      <p:sp>
        <p:nvSpPr>
          <p:cNvPr id="2" name="Title 1"/>
          <p:cNvSpPr>
            <a:spLocks noGrp="1"/>
          </p:cNvSpPr>
          <p:nvPr>
            <p:ph type="ctrTitle"/>
          </p:nvPr>
        </p:nvSpPr>
        <p:spPr>
          <a:xfrm>
            <a:off x="797106" y="1625608"/>
            <a:ext cx="5765505" cy="2722164"/>
          </a:xfrm>
          <a:solidFill>
            <a:schemeClr val="bg2"/>
          </a:solidFill>
        </p:spPr>
        <p:txBody>
          <a:bodyPr>
            <a:normAutofit/>
          </a:bodyPr>
          <a:lstStyle/>
          <a:p>
            <a:pPr>
              <a:lnSpc>
                <a:spcPct val="90000"/>
              </a:lnSpc>
            </a:pPr>
            <a:r>
              <a:rPr lang="en-US" sz="4400">
                <a:cs typeface="Calibri Light"/>
              </a:rPr>
              <a:t>PERSONALIZED MOVIE RECOMMENDATION SYSTEM</a:t>
            </a:r>
            <a:endParaRPr lang="en-US" sz="4400"/>
          </a:p>
        </p:txBody>
      </p:sp>
      <p:sp>
        <p:nvSpPr>
          <p:cNvPr id="3" name="Subtitle 2"/>
          <p:cNvSpPr>
            <a:spLocks noGrp="1"/>
          </p:cNvSpPr>
          <p:nvPr>
            <p:ph type="subTitle" idx="1"/>
          </p:nvPr>
        </p:nvSpPr>
        <p:spPr>
          <a:xfrm>
            <a:off x="797106" y="4466845"/>
            <a:ext cx="3882842" cy="1875509"/>
          </a:xfrm>
        </p:spPr>
        <p:txBody>
          <a:bodyPr vert="horz" lIns="91440" tIns="45720" rIns="91440" bIns="45720" rtlCol="0" anchor="t">
            <a:normAutofit/>
          </a:bodyPr>
          <a:lstStyle/>
          <a:p>
            <a:r>
              <a:rPr lang="en-US" b="1" u="sng" dirty="0"/>
              <a:t>TEAM :-</a:t>
            </a:r>
            <a:br>
              <a:rPr lang="en-US" b="1" u="sng" dirty="0"/>
            </a:br>
            <a:r>
              <a:rPr lang="en-US" dirty="0">
                <a:solidFill>
                  <a:schemeClr val="accent4">
                    <a:lumMod val="50000"/>
                  </a:schemeClr>
                </a:solidFill>
              </a:rPr>
              <a:t>GUIDO PRADO</a:t>
            </a:r>
            <a:br>
              <a:rPr lang="en-US" dirty="0">
                <a:solidFill>
                  <a:schemeClr val="accent4">
                    <a:lumMod val="50000"/>
                  </a:schemeClr>
                </a:solidFill>
              </a:rPr>
            </a:br>
            <a:r>
              <a:rPr lang="en-US" dirty="0">
                <a:solidFill>
                  <a:schemeClr val="accent4">
                    <a:lumMod val="50000"/>
                  </a:schemeClr>
                </a:solidFill>
              </a:rPr>
              <a:t>TANMAY REWARI</a:t>
            </a:r>
            <a:br>
              <a:rPr lang="en-US" dirty="0">
                <a:solidFill>
                  <a:schemeClr val="accent4">
                    <a:lumMod val="50000"/>
                  </a:schemeClr>
                </a:solidFill>
              </a:rPr>
            </a:br>
            <a:r>
              <a:rPr lang="en-US" dirty="0">
                <a:solidFill>
                  <a:schemeClr val="accent4">
                    <a:lumMod val="50000"/>
                  </a:schemeClr>
                </a:solidFill>
              </a:rPr>
              <a:t>VINAY KHANDELWAL</a:t>
            </a:r>
          </a:p>
          <a:p>
            <a:endParaRPr lang="en-US" dirty="0"/>
          </a:p>
          <a:p>
            <a:endParaRPr lang="en-US" dirty="0"/>
          </a:p>
        </p:txBody>
      </p:sp>
      <p:sp>
        <p:nvSpPr>
          <p:cNvPr id="87" name="Cross 86">
            <a:extLst>
              <a:ext uri="{FF2B5EF4-FFF2-40B4-BE49-F238E27FC236}">
                <a16:creationId xmlns:a16="http://schemas.microsoft.com/office/drawing/2014/main" id="{4029224B-C0FC-EC47-B248-0D4271BC7F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7558" y="5624450"/>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755E9273-3717-C94C-9BFF-75E87E47C4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579E3846-8D0B-B14A-817A-7FAC9DDA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70E50A-5B7E-E6A3-50A8-2537532078E9}"/>
              </a:ext>
            </a:extLst>
          </p:cNvPr>
          <p:cNvSpPr>
            <a:spLocks noGrp="1"/>
          </p:cNvSpPr>
          <p:nvPr>
            <p:ph type="title"/>
          </p:nvPr>
        </p:nvSpPr>
        <p:spPr>
          <a:xfrm>
            <a:off x="6597444" y="1094432"/>
            <a:ext cx="5029395" cy="1446550"/>
          </a:xfrm>
        </p:spPr>
        <p:txBody>
          <a:bodyPr vert="horz" lIns="91440" tIns="45720" rIns="91440" bIns="45720" rtlCol="0">
            <a:normAutofit/>
          </a:bodyPr>
          <a:lstStyle/>
          <a:p>
            <a:r>
              <a:rPr lang="en-US" kern="1200" spc="-150" dirty="0">
                <a:solidFill>
                  <a:schemeClr val="accent5">
                    <a:lumMod val="75000"/>
                  </a:schemeClr>
                </a:solidFill>
                <a:latin typeface="+mj-lt"/>
                <a:ea typeface="+mj-ea"/>
                <a:cs typeface="+mj-cs"/>
              </a:rPr>
              <a:t>CONTENT BASED FILTERING</a:t>
            </a:r>
          </a:p>
        </p:txBody>
      </p:sp>
      <p:sp>
        <p:nvSpPr>
          <p:cNvPr id="32" name="Content Placeholder 32">
            <a:extLst>
              <a:ext uri="{FF2B5EF4-FFF2-40B4-BE49-F238E27FC236}">
                <a16:creationId xmlns:a16="http://schemas.microsoft.com/office/drawing/2014/main" id="{292F88DA-0D33-9BBD-1E48-639F37D6758F}"/>
              </a:ext>
            </a:extLst>
          </p:cNvPr>
          <p:cNvSpPr>
            <a:spLocks noGrp="1"/>
          </p:cNvSpPr>
          <p:nvPr>
            <p:ph idx="1"/>
          </p:nvPr>
        </p:nvSpPr>
        <p:spPr>
          <a:xfrm>
            <a:off x="6597444" y="2691638"/>
            <a:ext cx="5029395" cy="3188586"/>
          </a:xfrm>
        </p:spPr>
        <p:txBody>
          <a:bodyPr vert="horz" lIns="91440" tIns="45720" rIns="91440" bIns="45720" rtlCol="0" anchor="t">
            <a:normAutofit/>
          </a:bodyPr>
          <a:lstStyle/>
          <a:p>
            <a:pPr marL="0" indent="0">
              <a:lnSpc>
                <a:spcPct val="90000"/>
              </a:lnSpc>
              <a:buNone/>
            </a:pPr>
            <a:r>
              <a:rPr lang="en-US" sz="1700" dirty="0">
                <a:ea typeface="+mn-lt"/>
                <a:cs typeface="+mn-lt"/>
              </a:rPr>
              <a:t>Content-Based Filtering is a key element in our movie recommendation system, offering a personalized approach by analyzing the intrinsic features of movies and matching them to user preferences. Unlike Collaborative Filtering, which relies on user behavior, Content-Based Filtering focuses on the characteristics of the items themselves to make recommendations.</a:t>
            </a:r>
          </a:p>
          <a:p>
            <a:pPr marL="0" indent="0">
              <a:lnSpc>
                <a:spcPct val="90000"/>
              </a:lnSpc>
              <a:buNone/>
            </a:pPr>
            <a:r>
              <a:rPr lang="en-US" sz="1700" dirty="0">
                <a:ea typeface="+mn-lt"/>
                <a:cs typeface="+mn-lt"/>
              </a:rPr>
              <a:t>In our movie recommendation system, we've divided content-based filtering into three key dimensions: </a:t>
            </a:r>
            <a:r>
              <a:rPr lang="en-US" sz="1700" b="1" dirty="0">
                <a:ea typeface="+mn-lt"/>
                <a:cs typeface="+mn-lt"/>
              </a:rPr>
              <a:t>Genre, Age, and Occupation</a:t>
            </a:r>
            <a:r>
              <a:rPr lang="en-US" sz="1700" dirty="0">
                <a:ea typeface="+mn-lt"/>
                <a:cs typeface="+mn-lt"/>
              </a:rPr>
              <a:t>.</a:t>
            </a:r>
            <a:endParaRPr lang="en-US" sz="1700" dirty="0"/>
          </a:p>
        </p:txBody>
      </p:sp>
      <p:pic>
        <p:nvPicPr>
          <p:cNvPr id="3" name="Content Placeholder 2" descr="A computer and tablet with graphs and charts&#10;&#10;Description automatically generated">
            <a:extLst>
              <a:ext uri="{FF2B5EF4-FFF2-40B4-BE49-F238E27FC236}">
                <a16:creationId xmlns:a16="http://schemas.microsoft.com/office/drawing/2014/main" id="{45D857AA-D817-0891-E489-DE8FAA7EFAF2}"/>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3025" r="21219"/>
          <a:stretch/>
        </p:blipFill>
        <p:spPr>
          <a:xfrm>
            <a:off x="464577" y="1096772"/>
            <a:ext cx="5571066" cy="5761228"/>
          </a:xfrm>
          <a:prstGeom prst="rect">
            <a:avLst/>
          </a:prstGeom>
        </p:spPr>
      </p:pic>
      <p:sp>
        <p:nvSpPr>
          <p:cNvPr id="43" name="Cross 42">
            <a:extLst>
              <a:ext uri="{FF2B5EF4-FFF2-40B4-BE49-F238E27FC236}">
                <a16:creationId xmlns:a16="http://schemas.microsoft.com/office/drawing/2014/main" id="{B03A2784-BA75-004F-B24B-7793E15C2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28211"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280209F-8EA9-624E-AA74-5D3C40DC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3666"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4473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F367E596-6364-884D-8ECA-DABD757BD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screenshot of a computer program&#10;&#10;Description automatically generated">
            <a:extLst>
              <a:ext uri="{FF2B5EF4-FFF2-40B4-BE49-F238E27FC236}">
                <a16:creationId xmlns:a16="http://schemas.microsoft.com/office/drawing/2014/main" id="{AF04A957-EEDF-B12D-2E0F-A523D161750C}"/>
              </a:ext>
            </a:extLst>
          </p:cNvPr>
          <p:cNvPicPr>
            <a:picLocks noChangeAspect="1"/>
          </p:cNvPicPr>
          <p:nvPr/>
        </p:nvPicPr>
        <p:blipFill rotWithShape="1">
          <a:blip r:embed="rId2"/>
          <a:srcRect r="17961"/>
          <a:stretch/>
        </p:blipFill>
        <p:spPr>
          <a:xfrm>
            <a:off x="7494077" y="10"/>
            <a:ext cx="4697924" cy="6857990"/>
          </a:xfrm>
          <a:prstGeom prst="rect">
            <a:avLst/>
          </a:prstGeom>
        </p:spPr>
      </p:pic>
      <p:pic>
        <p:nvPicPr>
          <p:cNvPr id="5" name="Content Placeholder 4" descr="A circular chart with different colored text&#10;&#10;Description automatically generated">
            <a:extLst>
              <a:ext uri="{FF2B5EF4-FFF2-40B4-BE49-F238E27FC236}">
                <a16:creationId xmlns:a16="http://schemas.microsoft.com/office/drawing/2014/main" id="{9C90849C-80F5-6045-6141-28A914791ED3}"/>
              </a:ext>
            </a:extLst>
          </p:cNvPr>
          <p:cNvPicPr>
            <a:picLocks noGrp="1" noChangeAspect="1"/>
          </p:cNvPicPr>
          <p:nvPr>
            <p:ph idx="1"/>
          </p:nvPr>
        </p:nvPicPr>
        <p:blipFill rotWithShape="1">
          <a:blip r:embed="rId3">
            <a:extLst>
              <a:ext uri="{837473B0-CC2E-450A-ABE3-18F120FF3D39}">
                <a1611:picAttrSrcUrl xmlns:a1611="http://schemas.microsoft.com/office/drawing/2016/11/main" r:id="rId4"/>
              </a:ext>
            </a:extLst>
          </a:blip>
          <a:srcRect t="1602" r="-1" b="6885"/>
          <a:stretch/>
        </p:blipFill>
        <p:spPr>
          <a:xfrm>
            <a:off x="-1" y="10"/>
            <a:ext cx="7494071" cy="6857990"/>
          </a:xfrm>
          <a:prstGeom prst="rect">
            <a:avLst/>
          </a:prstGeom>
        </p:spPr>
      </p:pic>
      <p:sp>
        <p:nvSpPr>
          <p:cNvPr id="31" name="Rectangle">
            <a:extLst>
              <a:ext uri="{FF2B5EF4-FFF2-40B4-BE49-F238E27FC236}">
                <a16:creationId xmlns:a16="http://schemas.microsoft.com/office/drawing/2014/main" id="{32385A59-C23E-E94D-B094-35EA84BAB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096773"/>
            <a:ext cx="7494064" cy="5761228"/>
          </a:xfrm>
          <a:prstGeom prst="rect">
            <a:avLst/>
          </a:prstGeom>
          <a:gradFill flip="none" rotWithShape="1">
            <a:gsLst>
              <a:gs pos="32000">
                <a:schemeClr val="bg1">
                  <a:alpha val="67000"/>
                </a:schemeClr>
              </a:gs>
              <a:gs pos="0">
                <a:schemeClr val="bg1">
                  <a:alpha val="55000"/>
                </a:schemeClr>
              </a:gs>
              <a:gs pos="99000">
                <a:schemeClr val="bg1">
                  <a:alpha val="55000"/>
                </a:schemeClr>
              </a:gs>
            </a:gsLst>
            <a:path path="circle">
              <a:fillToRect r="100000" b="100000"/>
            </a:path>
            <a:tileRect l="-100000" t="-100000"/>
          </a:gradFill>
          <a:ln w="12700">
            <a:miter lim="400000"/>
          </a:ln>
        </p:spPr>
        <p:txBody>
          <a:bodyPr lIns="50800" tIns="50800" rIns="50800" bIns="50800" anchor="ctr"/>
          <a:lstStyle/>
          <a:p>
            <a:pPr algn="ctr"/>
            <a:endParaRPr sz="2600" cap="all" dirty="0">
              <a:solidFill>
                <a:srgbClr val="FFFFFF"/>
              </a:solidFill>
              <a:sym typeface="Avenir Next"/>
            </a:endParaRPr>
          </a:p>
        </p:txBody>
      </p:sp>
      <p:sp>
        <p:nvSpPr>
          <p:cNvPr id="33" name="Rectangle 32">
            <a:extLst>
              <a:ext uri="{FF2B5EF4-FFF2-40B4-BE49-F238E27FC236}">
                <a16:creationId xmlns:a16="http://schemas.microsoft.com/office/drawing/2014/main" id="{66E83714-7E9C-8044-8511-86B77A059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ross 34">
            <a:extLst>
              <a:ext uri="{FF2B5EF4-FFF2-40B4-BE49-F238E27FC236}">
                <a16:creationId xmlns:a16="http://schemas.microsoft.com/office/drawing/2014/main" id="{D49E0991-51FD-0A46-AAAD-8DE4C6D424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8663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36D001-4612-9054-A8B1-CEF0E181FE2B}"/>
              </a:ext>
            </a:extLst>
          </p:cNvPr>
          <p:cNvSpPr>
            <a:spLocks noGrp="1"/>
          </p:cNvSpPr>
          <p:nvPr>
            <p:ph type="title"/>
          </p:nvPr>
        </p:nvSpPr>
        <p:spPr>
          <a:xfrm>
            <a:off x="565149" y="1553972"/>
            <a:ext cx="6363764" cy="1446550"/>
          </a:xfrm>
        </p:spPr>
        <p:txBody>
          <a:bodyPr vert="horz" lIns="91440" tIns="45720" rIns="91440" bIns="45720" rtlCol="0" anchor="t">
            <a:normAutofit/>
          </a:bodyPr>
          <a:lstStyle/>
          <a:p>
            <a:r>
              <a:rPr lang="en-US" kern="1200" spc="-150">
                <a:solidFill>
                  <a:schemeClr val="tx1"/>
                </a:solidFill>
                <a:latin typeface="+mj-lt"/>
                <a:ea typeface="+mj-ea"/>
                <a:cs typeface="+mj-cs"/>
              </a:rPr>
              <a:t>GENRE BASED FILTERING</a:t>
            </a:r>
          </a:p>
        </p:txBody>
      </p:sp>
      <p:sp>
        <p:nvSpPr>
          <p:cNvPr id="11" name="TextBox 10">
            <a:extLst>
              <a:ext uri="{FF2B5EF4-FFF2-40B4-BE49-F238E27FC236}">
                <a16:creationId xmlns:a16="http://schemas.microsoft.com/office/drawing/2014/main" id="{658511D5-5164-3FEA-FF65-2D735860004E}"/>
              </a:ext>
            </a:extLst>
          </p:cNvPr>
          <p:cNvSpPr txBox="1"/>
          <p:nvPr/>
        </p:nvSpPr>
        <p:spPr>
          <a:xfrm>
            <a:off x="565150" y="3000522"/>
            <a:ext cx="6363764" cy="2879702"/>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spcAft>
                <a:spcPts val="600"/>
              </a:spcAft>
            </a:pPr>
            <a:r>
              <a:rPr lang="en-US" dirty="0"/>
              <a:t>Genre-based filtering hones in on users' preferences for specific movie genres. By analyzing past genre choices, the system recommends new movies that align with those preferences. For example, if a user frequently enjoys action and adventure genres, the system will prioritize suggesting movies within those categories.</a:t>
            </a:r>
          </a:p>
        </p:txBody>
      </p:sp>
      <p:sp>
        <p:nvSpPr>
          <p:cNvPr id="10" name="TextBox 9">
            <a:extLst>
              <a:ext uri="{FF2B5EF4-FFF2-40B4-BE49-F238E27FC236}">
                <a16:creationId xmlns:a16="http://schemas.microsoft.com/office/drawing/2014/main" id="{A32EE1DF-683D-E083-D1C7-EF47AF3B3AEA}"/>
              </a:ext>
            </a:extLst>
          </p:cNvPr>
          <p:cNvSpPr txBox="1"/>
          <p:nvPr/>
        </p:nvSpPr>
        <p:spPr>
          <a:xfrm>
            <a:off x="764506" y="2042861"/>
            <a:ext cx="364707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200" dirty="0">
              <a:solidFill>
                <a:srgbClr val="0F0F0F"/>
              </a:solidFill>
            </a:endParaRPr>
          </a:p>
        </p:txBody>
      </p:sp>
      <p:sp>
        <p:nvSpPr>
          <p:cNvPr id="6" name="TextBox 5">
            <a:extLst>
              <a:ext uri="{FF2B5EF4-FFF2-40B4-BE49-F238E27FC236}">
                <a16:creationId xmlns:a16="http://schemas.microsoft.com/office/drawing/2014/main" id="{D2E585CE-6102-A1B5-0745-6E4B28521B68}"/>
              </a:ext>
            </a:extLst>
          </p:cNvPr>
          <p:cNvSpPr txBox="1"/>
          <p:nvPr/>
        </p:nvSpPr>
        <p:spPr>
          <a:xfrm>
            <a:off x="5033140" y="6657945"/>
            <a:ext cx="2460930"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p14="http://schemas.microsoft.com/office/powerpoint/2010/main" val="1955286455"/>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79E3846-8D0B-B14A-817A-7FAC9DDA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8B6E57-500A-3A58-3536-D76F19FEABBB}"/>
              </a:ext>
            </a:extLst>
          </p:cNvPr>
          <p:cNvSpPr>
            <a:spLocks noGrp="1"/>
          </p:cNvSpPr>
          <p:nvPr>
            <p:ph type="title"/>
          </p:nvPr>
        </p:nvSpPr>
        <p:spPr>
          <a:xfrm>
            <a:off x="1121204" y="463316"/>
            <a:ext cx="3651420" cy="1446550"/>
          </a:xfrm>
        </p:spPr>
        <p:txBody>
          <a:bodyPr>
            <a:normAutofit/>
          </a:bodyPr>
          <a:lstStyle/>
          <a:p>
            <a:r>
              <a:rPr lang="en-US" dirty="0">
                <a:solidFill>
                  <a:schemeClr val="accent5">
                    <a:lumMod val="75000"/>
                  </a:schemeClr>
                </a:solidFill>
              </a:rPr>
              <a:t>AGE BASED FILTERING</a:t>
            </a:r>
          </a:p>
        </p:txBody>
      </p:sp>
      <p:sp>
        <p:nvSpPr>
          <p:cNvPr id="3" name="Content Placeholder 2">
            <a:extLst>
              <a:ext uri="{FF2B5EF4-FFF2-40B4-BE49-F238E27FC236}">
                <a16:creationId xmlns:a16="http://schemas.microsoft.com/office/drawing/2014/main" id="{E087B90D-4C54-BE18-C525-CF417285D27A}"/>
              </a:ext>
            </a:extLst>
          </p:cNvPr>
          <p:cNvSpPr>
            <a:spLocks noGrp="1"/>
          </p:cNvSpPr>
          <p:nvPr>
            <p:ph idx="1"/>
          </p:nvPr>
        </p:nvSpPr>
        <p:spPr>
          <a:xfrm>
            <a:off x="565150" y="2691638"/>
            <a:ext cx="4114799" cy="3188586"/>
          </a:xfrm>
        </p:spPr>
        <p:txBody>
          <a:bodyPr vert="horz" lIns="91440" tIns="45720" rIns="91440" bIns="45720" rtlCol="0">
            <a:normAutofit/>
          </a:bodyPr>
          <a:lstStyle/>
          <a:p>
            <a:pPr>
              <a:lnSpc>
                <a:spcPct val="90000"/>
              </a:lnSpc>
            </a:pPr>
            <a:r>
              <a:rPr lang="en-US" sz="1700">
                <a:ea typeface="+mn-lt"/>
                <a:cs typeface="+mn-lt"/>
              </a:rPr>
              <a:t>Age-based filtering customizes recommendations by considering the user's age demographic. Users are categorized into different age groups, and content is classified based on its suitability or relevance to specific age ranges. This ensures that content suggestions are age-appropriate and resonate with the interests and preferences associated with different life stages.</a:t>
            </a:r>
            <a:endParaRPr lang="en-US" sz="1700"/>
          </a:p>
        </p:txBody>
      </p:sp>
      <p:pic>
        <p:nvPicPr>
          <p:cNvPr id="4" name="Picture 3" descr="A group of men smiling&#10;&#10;Description automatically generated">
            <a:extLst>
              <a:ext uri="{FF2B5EF4-FFF2-40B4-BE49-F238E27FC236}">
                <a16:creationId xmlns:a16="http://schemas.microsoft.com/office/drawing/2014/main" id="{3CB98BFA-7EF1-6635-8AF8-87ECFCA06306}"/>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3177" r="-2" b="10524"/>
          <a:stretch/>
        </p:blipFill>
        <p:spPr>
          <a:xfrm>
            <a:off x="5154057" y="10"/>
            <a:ext cx="7037941" cy="2646939"/>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1B807483-9F1E-1911-4810-5C6ABE8FC3C4}"/>
              </a:ext>
            </a:extLst>
          </p:cNvPr>
          <p:cNvPicPr>
            <a:picLocks noChangeAspect="1"/>
          </p:cNvPicPr>
          <p:nvPr/>
        </p:nvPicPr>
        <p:blipFill rotWithShape="1">
          <a:blip r:embed="rId4"/>
          <a:srcRect r="6528" b="1"/>
          <a:stretch/>
        </p:blipFill>
        <p:spPr>
          <a:xfrm>
            <a:off x="5154062" y="2697080"/>
            <a:ext cx="7037941" cy="4160921"/>
          </a:xfrm>
          <a:prstGeom prst="rect">
            <a:avLst/>
          </a:prstGeom>
        </p:spPr>
      </p:pic>
    </p:spTree>
    <p:extLst>
      <p:ext uri="{BB962C8B-B14F-4D97-AF65-F5344CB8AC3E}">
        <p14:creationId xmlns:p14="http://schemas.microsoft.com/office/powerpoint/2010/main" val="4067016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79E3846-8D0B-B14A-817A-7FAC9DDA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ross 18">
            <a:extLst>
              <a:ext uri="{FF2B5EF4-FFF2-40B4-BE49-F238E27FC236}">
                <a16:creationId xmlns:a16="http://schemas.microsoft.com/office/drawing/2014/main" id="{BE50E7BE-734F-224D-B03E-074DE1D12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7667"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683589-0C25-376C-0246-63F9329572E7}"/>
              </a:ext>
            </a:extLst>
          </p:cNvPr>
          <p:cNvSpPr>
            <a:spLocks noGrp="1"/>
          </p:cNvSpPr>
          <p:nvPr>
            <p:ph type="title"/>
          </p:nvPr>
        </p:nvSpPr>
        <p:spPr>
          <a:xfrm>
            <a:off x="760798" y="483910"/>
            <a:ext cx="3395943" cy="1848145"/>
          </a:xfrm>
        </p:spPr>
        <p:txBody>
          <a:bodyPr>
            <a:normAutofit fontScale="90000"/>
          </a:bodyPr>
          <a:lstStyle/>
          <a:p>
            <a:r>
              <a:rPr lang="en-US" dirty="0"/>
              <a:t>OCCUPATION BASED FILTERING</a:t>
            </a:r>
          </a:p>
        </p:txBody>
      </p:sp>
      <p:sp>
        <p:nvSpPr>
          <p:cNvPr id="11" name="Content Placeholder 10">
            <a:extLst>
              <a:ext uri="{FF2B5EF4-FFF2-40B4-BE49-F238E27FC236}">
                <a16:creationId xmlns:a16="http://schemas.microsoft.com/office/drawing/2014/main" id="{3AA54CB8-6697-DA64-3C60-278D9006C106}"/>
              </a:ext>
            </a:extLst>
          </p:cNvPr>
          <p:cNvSpPr>
            <a:spLocks noGrp="1"/>
          </p:cNvSpPr>
          <p:nvPr>
            <p:ph idx="1"/>
          </p:nvPr>
        </p:nvSpPr>
        <p:spPr>
          <a:xfrm>
            <a:off x="565150" y="2659441"/>
            <a:ext cx="4075420" cy="3406134"/>
          </a:xfrm>
        </p:spPr>
        <p:txBody>
          <a:bodyPr vert="horz" lIns="91440" tIns="45720" rIns="91440" bIns="45720" rtlCol="0">
            <a:normAutofit fontScale="85000" lnSpcReduction="20000"/>
          </a:bodyPr>
          <a:lstStyle/>
          <a:p>
            <a:pPr>
              <a:lnSpc>
                <a:spcPct val="90000"/>
              </a:lnSpc>
            </a:pPr>
            <a:r>
              <a:rPr lang="en-US" dirty="0">
                <a:ea typeface="+mn-lt"/>
                <a:cs typeface="+mn-lt"/>
              </a:rPr>
              <a:t>Occupation-based filtering tailors content recommendations based on the user's professional background. Users are categorized according to their occupations, and content is classified based on its relevance to specific professions. This type of filtering ensures that recommendations align with users' professional interests, offering content that is not only personalized but also professionally relevant.</a:t>
            </a:r>
            <a:endParaRPr lang="en-US" dirty="0"/>
          </a:p>
        </p:txBody>
      </p:sp>
      <p:pic>
        <p:nvPicPr>
          <p:cNvPr id="12" name="Picture 11" descr="A screenshot of a computer program&#10;&#10;Description automatically generated">
            <a:extLst>
              <a:ext uri="{FF2B5EF4-FFF2-40B4-BE49-F238E27FC236}">
                <a16:creationId xmlns:a16="http://schemas.microsoft.com/office/drawing/2014/main" id="{0A8C7ACA-9406-3136-3FA6-0516221AC6CC}"/>
              </a:ext>
            </a:extLst>
          </p:cNvPr>
          <p:cNvPicPr>
            <a:picLocks noChangeAspect="1"/>
          </p:cNvPicPr>
          <p:nvPr/>
        </p:nvPicPr>
        <p:blipFill>
          <a:blip r:embed="rId2"/>
          <a:stretch>
            <a:fillRect/>
          </a:stretch>
        </p:blipFill>
        <p:spPr>
          <a:xfrm>
            <a:off x="4850317" y="1892891"/>
            <a:ext cx="7258803" cy="4756236"/>
          </a:xfrm>
          <a:prstGeom prst="rect">
            <a:avLst/>
          </a:prstGeom>
        </p:spPr>
      </p:pic>
      <p:pic>
        <p:nvPicPr>
          <p:cNvPr id="7" name="Picture 6" descr="A group of people in different professions&#10;&#10;Description automatically generated">
            <a:extLst>
              <a:ext uri="{FF2B5EF4-FFF2-40B4-BE49-F238E27FC236}">
                <a16:creationId xmlns:a16="http://schemas.microsoft.com/office/drawing/2014/main" id="{AB01F649-11C9-3B85-61EB-2030FCC9A7C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826560" y="54354"/>
            <a:ext cx="5027297" cy="1752471"/>
          </a:xfrm>
          <a:prstGeom prst="rect">
            <a:avLst/>
          </a:prstGeom>
        </p:spPr>
      </p:pic>
    </p:spTree>
    <p:extLst>
      <p:ext uri="{BB962C8B-B14F-4D97-AF65-F5344CB8AC3E}">
        <p14:creationId xmlns:p14="http://schemas.microsoft.com/office/powerpoint/2010/main" val="2460322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579E3846-8D0B-B14A-817A-7FAC9DDA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ross 30">
            <a:extLst>
              <a:ext uri="{FF2B5EF4-FFF2-40B4-BE49-F238E27FC236}">
                <a16:creationId xmlns:a16="http://schemas.microsoft.com/office/drawing/2014/main" id="{BE50E7BE-734F-224D-B03E-074DE1D12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7667"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22217B-259F-FA95-0F10-9AFAE2556338}"/>
              </a:ext>
            </a:extLst>
          </p:cNvPr>
          <p:cNvSpPr>
            <a:spLocks noGrp="1"/>
          </p:cNvSpPr>
          <p:nvPr>
            <p:ph type="title"/>
          </p:nvPr>
        </p:nvSpPr>
        <p:spPr>
          <a:xfrm>
            <a:off x="256230" y="473613"/>
            <a:ext cx="4796376" cy="1446550"/>
          </a:xfrm>
        </p:spPr>
        <p:txBody>
          <a:bodyPr>
            <a:normAutofit fontScale="90000"/>
          </a:bodyPr>
          <a:lstStyle/>
          <a:p>
            <a:pPr>
              <a:lnSpc>
                <a:spcPct val="90000"/>
              </a:lnSpc>
            </a:pPr>
            <a:r>
              <a:rPr lang="en-US" sz="3700" b="1">
                <a:ea typeface="+mj-lt"/>
                <a:cs typeface="+mj-lt"/>
              </a:rPr>
              <a:t>Weighted Hybrid Approach for Optimal Movie Recommendations:</a:t>
            </a:r>
            <a:endParaRPr lang="en-US" sz="3700"/>
          </a:p>
        </p:txBody>
      </p:sp>
      <p:sp>
        <p:nvSpPr>
          <p:cNvPr id="3" name="Content Placeholder 2">
            <a:extLst>
              <a:ext uri="{FF2B5EF4-FFF2-40B4-BE49-F238E27FC236}">
                <a16:creationId xmlns:a16="http://schemas.microsoft.com/office/drawing/2014/main" id="{6FA432AA-86C2-2E43-0750-1A733A5BEA15}"/>
              </a:ext>
            </a:extLst>
          </p:cNvPr>
          <p:cNvSpPr>
            <a:spLocks noGrp="1"/>
          </p:cNvSpPr>
          <p:nvPr>
            <p:ph idx="1"/>
          </p:nvPr>
        </p:nvSpPr>
        <p:spPr>
          <a:xfrm>
            <a:off x="565150" y="2691638"/>
            <a:ext cx="3879916" cy="3610775"/>
          </a:xfrm>
        </p:spPr>
        <p:txBody>
          <a:bodyPr vert="horz" lIns="91440" tIns="45720" rIns="91440" bIns="45720" rtlCol="0" anchor="t">
            <a:normAutofit lnSpcReduction="10000"/>
          </a:bodyPr>
          <a:lstStyle/>
          <a:p>
            <a:pPr>
              <a:lnSpc>
                <a:spcPct val="90000"/>
              </a:lnSpc>
            </a:pPr>
            <a:endParaRPr lang="en-US" sz="1100" b="1"/>
          </a:p>
          <a:p>
            <a:pPr>
              <a:lnSpc>
                <a:spcPct val="90000"/>
              </a:lnSpc>
            </a:pPr>
            <a:r>
              <a:rPr lang="en-US" sz="1100" dirty="0">
                <a:ea typeface="+mn-lt"/>
                <a:cs typeface="+mn-lt"/>
              </a:rPr>
              <a:t>Our commitment to delivering precision and personalization in movie recommendations culminates in a sophisticated weighted hybrid approach. We seamlessly integrate four filtering models—Collaborative, Content-Based (Genre), Age-Based, and Occupation-Based—each contributing unique dimensions to our recommendation system.</a:t>
            </a:r>
            <a:endParaRPr lang="en-US" sz="1100" dirty="0"/>
          </a:p>
          <a:p>
            <a:pPr>
              <a:lnSpc>
                <a:spcPct val="90000"/>
              </a:lnSpc>
            </a:pPr>
            <a:r>
              <a:rPr lang="en-US" sz="1100" b="1" dirty="0">
                <a:ea typeface="+mn-lt"/>
                <a:cs typeface="+mn-lt"/>
              </a:rPr>
              <a:t>Model Weights:</a:t>
            </a:r>
            <a:r>
              <a:rPr lang="en-US" sz="1100" dirty="0">
                <a:ea typeface="+mn-lt"/>
                <a:cs typeface="+mn-lt"/>
              </a:rPr>
              <a:t> To craft a harmonious blend that caters to the diverse preferences of our users, we assign specific weights to each filtering model. The weighted approach allows us to fine-tune the influence of each dimension, ensuring a balanced and nuanced recommendation. The assigned weights are as follows:</a:t>
            </a:r>
            <a:endParaRPr lang="en-US" sz="1100" dirty="0"/>
          </a:p>
          <a:p>
            <a:pPr>
              <a:lnSpc>
                <a:spcPct val="90000"/>
              </a:lnSpc>
            </a:pPr>
            <a:r>
              <a:rPr lang="en-US" sz="1100" dirty="0">
                <a:ea typeface="+mn-lt"/>
                <a:cs typeface="+mn-lt"/>
              </a:rPr>
              <a:t>Collaborative: 40%</a:t>
            </a:r>
            <a:endParaRPr lang="en-US" sz="1100" dirty="0"/>
          </a:p>
          <a:p>
            <a:pPr>
              <a:lnSpc>
                <a:spcPct val="90000"/>
              </a:lnSpc>
            </a:pPr>
            <a:r>
              <a:rPr lang="en-US" sz="1100" dirty="0">
                <a:ea typeface="+mn-lt"/>
                <a:cs typeface="+mn-lt"/>
              </a:rPr>
              <a:t>Content-Based (Genre): 30%</a:t>
            </a:r>
            <a:endParaRPr lang="en-US" sz="1100" dirty="0"/>
          </a:p>
          <a:p>
            <a:pPr>
              <a:lnSpc>
                <a:spcPct val="90000"/>
              </a:lnSpc>
            </a:pPr>
            <a:r>
              <a:rPr lang="en-US" sz="1100" dirty="0">
                <a:ea typeface="+mn-lt"/>
                <a:cs typeface="+mn-lt"/>
              </a:rPr>
              <a:t>Age-Based: 20%</a:t>
            </a:r>
            <a:endParaRPr lang="en-US" sz="1100" dirty="0"/>
          </a:p>
          <a:p>
            <a:pPr>
              <a:lnSpc>
                <a:spcPct val="90000"/>
              </a:lnSpc>
            </a:pPr>
            <a:r>
              <a:rPr lang="en-US" sz="1100" dirty="0">
                <a:ea typeface="+mn-lt"/>
                <a:cs typeface="+mn-lt"/>
              </a:rPr>
              <a:t>Occupation-Based: 10%</a:t>
            </a:r>
            <a:br>
              <a:rPr lang="en-US" sz="1100" dirty="0"/>
            </a:br>
            <a:endParaRPr lang="en-US" sz="1100"/>
          </a:p>
        </p:txBody>
      </p:sp>
      <p:pic>
        <p:nvPicPr>
          <p:cNvPr id="8" name="Picture 7" descr="A screenshot of a computer program&#10;&#10;Description automatically generated">
            <a:extLst>
              <a:ext uri="{FF2B5EF4-FFF2-40B4-BE49-F238E27FC236}">
                <a16:creationId xmlns:a16="http://schemas.microsoft.com/office/drawing/2014/main" id="{4B8E2351-6790-B3AC-6D62-BDBEEDF6654D}"/>
              </a:ext>
            </a:extLst>
          </p:cNvPr>
          <p:cNvPicPr>
            <a:picLocks noChangeAspect="1"/>
          </p:cNvPicPr>
          <p:nvPr/>
        </p:nvPicPr>
        <p:blipFill>
          <a:blip r:embed="rId2"/>
          <a:stretch>
            <a:fillRect/>
          </a:stretch>
        </p:blipFill>
        <p:spPr>
          <a:xfrm>
            <a:off x="5181893" y="3002671"/>
            <a:ext cx="7014681" cy="3864034"/>
          </a:xfrm>
          <a:prstGeom prst="rect">
            <a:avLst/>
          </a:prstGeom>
        </p:spPr>
      </p:pic>
      <p:pic>
        <p:nvPicPr>
          <p:cNvPr id="6" name="Picture 5" descr="White bulbs with a yellow one standing out">
            <a:extLst>
              <a:ext uri="{FF2B5EF4-FFF2-40B4-BE49-F238E27FC236}">
                <a16:creationId xmlns:a16="http://schemas.microsoft.com/office/drawing/2014/main" id="{F0D3C84C-779F-1B94-47A5-D00D74F76552}"/>
              </a:ext>
            </a:extLst>
          </p:cNvPr>
          <p:cNvPicPr>
            <a:picLocks noChangeAspect="1"/>
          </p:cNvPicPr>
          <p:nvPr/>
        </p:nvPicPr>
        <p:blipFill rotWithShape="1">
          <a:blip r:embed="rId3"/>
          <a:srcRect l="26047" r="6206"/>
          <a:stretch/>
        </p:blipFill>
        <p:spPr>
          <a:xfrm>
            <a:off x="5176903" y="45301"/>
            <a:ext cx="7016902" cy="2886806"/>
          </a:xfrm>
          <a:prstGeom prst="rect">
            <a:avLst/>
          </a:prstGeom>
        </p:spPr>
      </p:pic>
    </p:spTree>
    <p:extLst>
      <p:ext uri="{BB962C8B-B14F-4D97-AF65-F5344CB8AC3E}">
        <p14:creationId xmlns:p14="http://schemas.microsoft.com/office/powerpoint/2010/main" val="769368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B8D5541-7726-BA46-8BFA-BF6AA8D42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096772"/>
            <a:ext cx="263565"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a16="http://schemas.microsoft.com/office/drawing/2014/main" id="{97F434CF-7503-CE4F-8426-C312C6315A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24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EDBFB2F-FE34-E349-9484-C275FBE31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F6747103-26DE-C441-9AEF-B6F786FC1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Thank You Thanks Gratitude · Free image on Pixabay">
            <a:extLst>
              <a:ext uri="{FF2B5EF4-FFF2-40B4-BE49-F238E27FC236}">
                <a16:creationId xmlns:a16="http://schemas.microsoft.com/office/drawing/2014/main" id="{690154C4-291B-2FB1-E911-6F6C2CAA27C6}"/>
              </a:ext>
            </a:extLst>
          </p:cNvPr>
          <p:cNvPicPr>
            <a:picLocks noGrp="1" noChangeAspect="1"/>
          </p:cNvPicPr>
          <p:nvPr>
            <p:ph idx="1"/>
          </p:nvPr>
        </p:nvPicPr>
        <p:blipFill rotWithShape="1">
          <a:blip r:embed="rId2"/>
          <a:srcRect t="6452" b="9278"/>
          <a:stretch/>
        </p:blipFill>
        <p:spPr>
          <a:xfrm>
            <a:off x="20" y="10"/>
            <a:ext cx="12191980" cy="6857990"/>
          </a:xfrm>
          <a:prstGeom prst="rect">
            <a:avLst/>
          </a:prstGeom>
        </p:spPr>
      </p:pic>
    </p:spTree>
    <p:extLst>
      <p:ext uri="{BB962C8B-B14F-4D97-AF65-F5344CB8AC3E}">
        <p14:creationId xmlns:p14="http://schemas.microsoft.com/office/powerpoint/2010/main" val="139263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579E3846-8D0B-B14A-817A-7FAC9DDA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art board pins, pinned, darts, dart board, bull's eye, game, playing ...">
            <a:extLst>
              <a:ext uri="{FF2B5EF4-FFF2-40B4-BE49-F238E27FC236}">
                <a16:creationId xmlns:a16="http://schemas.microsoft.com/office/drawing/2014/main" id="{0CA9637E-398D-0FCE-1A4F-B38CC08367B6}"/>
              </a:ext>
            </a:extLst>
          </p:cNvPr>
          <p:cNvPicPr>
            <a:picLocks noChangeAspect="1"/>
          </p:cNvPicPr>
          <p:nvPr/>
        </p:nvPicPr>
        <p:blipFill rotWithShape="1">
          <a:blip r:embed="rId2"/>
          <a:srcRect l="14942" r="34226" b="-1"/>
          <a:stretch/>
        </p:blipFill>
        <p:spPr>
          <a:xfrm>
            <a:off x="1764" y="10"/>
            <a:ext cx="5222474" cy="6857990"/>
          </a:xfrm>
          <a:prstGeom prst="rect">
            <a:avLst/>
          </a:prstGeom>
        </p:spPr>
      </p:pic>
      <p:sp>
        <p:nvSpPr>
          <p:cNvPr id="38" name="Rectangle">
            <a:extLst>
              <a:ext uri="{FF2B5EF4-FFF2-40B4-BE49-F238E27FC236}">
                <a16:creationId xmlns:a16="http://schemas.microsoft.com/office/drawing/2014/main" id="{012D3DE8-D97E-7C4A-A951-51BC9267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096772"/>
            <a:ext cx="5222474" cy="5761228"/>
          </a:xfrm>
          <a:prstGeom prst="rect">
            <a:avLst/>
          </a:prstGeom>
          <a:gradFill flip="none" rotWithShape="1">
            <a:gsLst>
              <a:gs pos="32000">
                <a:schemeClr val="tx1">
                  <a:alpha val="67000"/>
                </a:schemeClr>
              </a:gs>
              <a:gs pos="0">
                <a:schemeClr val="tx1">
                  <a:alpha val="55000"/>
                </a:schemeClr>
              </a:gs>
              <a:gs pos="99000">
                <a:schemeClr val="tx1">
                  <a:alpha val="55000"/>
                </a:schemeClr>
              </a:gs>
            </a:gsLst>
            <a:path path="circle">
              <a:fillToRect r="100000" b="100000"/>
            </a:path>
            <a:tileRect l="-100000" t="-100000"/>
          </a:gradFill>
          <a:ln w="12700">
            <a:miter lim="400000"/>
          </a:ln>
        </p:spPr>
        <p:txBody>
          <a:bodyPr lIns="50800" tIns="50800" rIns="50800" bIns="50800" anchor="ctr"/>
          <a:lstStyle/>
          <a:p>
            <a:pPr algn="ctr"/>
            <a:endParaRPr sz="2600" cap="all" dirty="0">
              <a:solidFill>
                <a:srgbClr val="FFFFFF"/>
              </a:solidFill>
              <a:sym typeface="Avenir Next"/>
            </a:endParaRPr>
          </a:p>
        </p:txBody>
      </p:sp>
      <p:sp>
        <p:nvSpPr>
          <p:cNvPr id="2" name="Title 1">
            <a:extLst>
              <a:ext uri="{FF2B5EF4-FFF2-40B4-BE49-F238E27FC236}">
                <a16:creationId xmlns:a16="http://schemas.microsoft.com/office/drawing/2014/main" id="{44BA22F0-57FB-50E8-7DD2-BD2B58023739}"/>
              </a:ext>
            </a:extLst>
          </p:cNvPr>
          <p:cNvSpPr>
            <a:spLocks noGrp="1"/>
          </p:cNvSpPr>
          <p:nvPr>
            <p:ph type="title"/>
          </p:nvPr>
        </p:nvSpPr>
        <p:spPr>
          <a:xfrm>
            <a:off x="7186472" y="286843"/>
            <a:ext cx="3254373" cy="853121"/>
          </a:xfrm>
        </p:spPr>
        <p:txBody>
          <a:bodyPr>
            <a:normAutofit/>
          </a:bodyPr>
          <a:lstStyle/>
          <a:p>
            <a:r>
              <a:rPr lang="en-US" dirty="0">
                <a:solidFill>
                  <a:schemeClr val="accent5">
                    <a:lumMod val="75000"/>
                  </a:schemeClr>
                </a:solidFill>
              </a:rPr>
              <a:t>OBJECTIVE</a:t>
            </a:r>
          </a:p>
        </p:txBody>
      </p:sp>
      <p:sp>
        <p:nvSpPr>
          <p:cNvPr id="3" name="Content Placeholder 2">
            <a:extLst>
              <a:ext uri="{FF2B5EF4-FFF2-40B4-BE49-F238E27FC236}">
                <a16:creationId xmlns:a16="http://schemas.microsoft.com/office/drawing/2014/main" id="{999AC2EE-6921-B086-B7F3-30FA2BE08B0E}"/>
              </a:ext>
            </a:extLst>
          </p:cNvPr>
          <p:cNvSpPr>
            <a:spLocks noGrp="1"/>
          </p:cNvSpPr>
          <p:nvPr>
            <p:ph idx="1"/>
          </p:nvPr>
        </p:nvSpPr>
        <p:spPr>
          <a:xfrm>
            <a:off x="6096000" y="1553972"/>
            <a:ext cx="5530839" cy="4327398"/>
          </a:xfrm>
        </p:spPr>
        <p:txBody>
          <a:bodyPr vert="horz" lIns="91440" tIns="45720" rIns="91440" bIns="45720" rtlCol="0" anchor="t">
            <a:normAutofit/>
          </a:bodyPr>
          <a:lstStyle/>
          <a:p>
            <a:pPr>
              <a:lnSpc>
                <a:spcPct val="90000"/>
              </a:lnSpc>
            </a:pPr>
            <a:r>
              <a:rPr lang="en-US" sz="1600" dirty="0">
                <a:ea typeface="+mn-lt"/>
                <a:cs typeface="+mn-lt"/>
              </a:rPr>
              <a:t>The objective of our Big Data project is to develop an advanced and comprehensive movie recommendation system that leverages four distinct filtering algorithms, namely Collaborative Filtering, Content-Based Filtering (Genre), Age-Based Filtering, and Occupation-Based Filtering. Our goal is to enhance the accuracy and personalization of movie recommendations by analyzing user behavior patterns across these diverse dimensions. Through the integration of these four filtering models, we aim to create a hybrid recommendation system that combines their strengths in a weighted manner. This approach involves assigning specific weights to each filtering model, ensuring a nuanced and tailored movie recommendation for users. By fusing collaborative, content-based, age-based, and occupation-based filtering techniques, our system seeks to provide a holistic and effective solution for predicting and satisfying user preferences in the realm of movie selection.</a:t>
            </a:r>
            <a:endParaRPr lang="en-US" sz="1600" dirty="0"/>
          </a:p>
        </p:txBody>
      </p:sp>
      <p:sp>
        <p:nvSpPr>
          <p:cNvPr id="39" name="Rectangle">
            <a:extLst>
              <a:ext uri="{FF2B5EF4-FFF2-40B4-BE49-F238E27FC236}">
                <a16:creationId xmlns:a16="http://schemas.microsoft.com/office/drawing/2014/main" id="{F9A7C64A-7759-E942-8BF4-90D7548722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2471" y="1096772"/>
            <a:ext cx="492517" cy="5761228"/>
          </a:xfrm>
          <a:prstGeom prst="rect">
            <a:avLst/>
          </a:prstGeom>
          <a:solidFill>
            <a:schemeClr val="bg2"/>
          </a:solidFill>
          <a:ln w="12700">
            <a:miter lim="400000"/>
          </a:ln>
        </p:spPr>
        <p:txBody>
          <a:bodyPr lIns="50800" tIns="50800" rIns="50800" bIns="50800" anchor="ctr"/>
          <a:lstStyle/>
          <a:p>
            <a:pPr algn="ctr"/>
            <a:endParaRPr sz="2600" cap="all" dirty="0">
              <a:solidFill>
                <a:srgbClr val="FFFFFF"/>
              </a:solidFill>
              <a:sym typeface="Avenir Next"/>
            </a:endParaRPr>
          </a:p>
        </p:txBody>
      </p:sp>
      <p:sp>
        <p:nvSpPr>
          <p:cNvPr id="40" name="Cross 39">
            <a:extLst>
              <a:ext uri="{FF2B5EF4-FFF2-40B4-BE49-F238E27FC236}">
                <a16:creationId xmlns:a16="http://schemas.microsoft.com/office/drawing/2014/main" id="{6E8F4613-F584-E34B-9CDA-FF05A0B4C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6806"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C276E95-1B84-914C-B0C5-9FA065619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6127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79E3846-8D0B-B14A-817A-7FAC9DDA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20322A8-A31E-00EE-6A69-28114C83C584}"/>
              </a:ext>
            </a:extLst>
          </p:cNvPr>
          <p:cNvSpPr>
            <a:spLocks noGrp="1"/>
          </p:cNvSpPr>
          <p:nvPr>
            <p:ph idx="1"/>
          </p:nvPr>
        </p:nvSpPr>
        <p:spPr>
          <a:xfrm>
            <a:off x="6922630" y="480059"/>
            <a:ext cx="4573868" cy="6142111"/>
          </a:xfrm>
        </p:spPr>
        <p:txBody>
          <a:bodyPr vert="horz" lIns="91440" tIns="45720" rIns="91440" bIns="45720" rtlCol="0" anchor="t">
            <a:noAutofit/>
          </a:bodyPr>
          <a:lstStyle/>
          <a:p>
            <a:pPr>
              <a:lnSpc>
                <a:spcPct val="90000"/>
              </a:lnSpc>
            </a:pPr>
            <a:r>
              <a:rPr lang="en-US" sz="1400" dirty="0">
                <a:ea typeface="+mn-lt"/>
                <a:cs typeface="+mn-lt"/>
              </a:rPr>
              <a:t>In a landscape inundated with an expanding array of entertainment choices, the quest for personalized and enjoyable content experiences has never been more relevant. Our drive originates from the ambition to reshape how users explore and engage with movies. Traditional recommendation systems often fall short in capturing the subtleties of individual preferences. We embark on this project with the aim of bridging this gap, creating a solution that goes beyond the limitations of single algorithms.</a:t>
            </a:r>
            <a:endParaRPr lang="en-US" sz="1400"/>
          </a:p>
          <a:p>
            <a:pPr>
              <a:lnSpc>
                <a:spcPct val="90000"/>
              </a:lnSpc>
            </a:pPr>
            <a:r>
              <a:rPr lang="en-US" sz="1400" dirty="0">
                <a:ea typeface="+mn-lt"/>
                <a:cs typeface="+mn-lt"/>
              </a:rPr>
              <a:t>Our inspiration comes from the belief that a comprehensive strategy, encompassing Collaborative Filtering, Content-Based Filtering (Genre), Age-Based Filtering, and Occupation-Based Filtering, has the potential to unlock a new level of precision in movie recommendations. The synthesis of these varied filtering models, culminating in a hybrid system with weighted components, reflects our response to the evolving needs of users who seek not just recommendations but personalized suggestions aligned with their unique tastes, demographics, and interests.</a:t>
            </a:r>
            <a:endParaRPr lang="en-US" sz="1400"/>
          </a:p>
          <a:p>
            <a:pPr>
              <a:lnSpc>
                <a:spcPct val="90000"/>
              </a:lnSpc>
            </a:pPr>
            <a:r>
              <a:rPr lang="en-US" sz="1400" dirty="0">
                <a:ea typeface="+mn-lt"/>
                <a:cs typeface="+mn-lt"/>
              </a:rPr>
              <a:t>Through this initiative, we aspire to contribute to the advancement of recommendation systems, envisioning a future where users experience a more personalized and enjoyable cinematic journey. Our motivation lies in the opportunity to redefine how individuals discover and connect with movies, offering a tailored experience that transcends the conventional boundaries of recommendation technology.</a:t>
            </a:r>
            <a:endParaRPr lang="en-US" sz="1400" dirty="0"/>
          </a:p>
          <a:p>
            <a:pPr>
              <a:lnSpc>
                <a:spcPct val="90000"/>
              </a:lnSpc>
            </a:pPr>
            <a:endParaRPr lang="en-US" sz="1200" dirty="0"/>
          </a:p>
        </p:txBody>
      </p:sp>
      <p:pic>
        <p:nvPicPr>
          <p:cNvPr id="7" name="Picture 6" descr="A white sign with black text&#10;&#10;Description automatically generated">
            <a:extLst>
              <a:ext uri="{FF2B5EF4-FFF2-40B4-BE49-F238E27FC236}">
                <a16:creationId xmlns:a16="http://schemas.microsoft.com/office/drawing/2014/main" id="{0F92E0B7-F389-3DF0-3213-9B7097EC288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73666" y="1655070"/>
            <a:ext cx="5388188" cy="3811529"/>
          </a:xfrm>
          <a:prstGeom prst="rect">
            <a:avLst/>
          </a:prstGeom>
        </p:spPr>
      </p:pic>
    </p:spTree>
    <p:extLst>
      <p:ext uri="{BB962C8B-B14F-4D97-AF65-F5344CB8AC3E}">
        <p14:creationId xmlns:p14="http://schemas.microsoft.com/office/powerpoint/2010/main" val="3765160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579E3846-8D0B-B14A-817A-7FAC9DDA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F6C9D8-9088-8CE2-6BAC-16953BC192BE}"/>
              </a:ext>
            </a:extLst>
          </p:cNvPr>
          <p:cNvSpPr>
            <a:spLocks noGrp="1"/>
          </p:cNvSpPr>
          <p:nvPr>
            <p:ph type="title"/>
          </p:nvPr>
        </p:nvSpPr>
        <p:spPr>
          <a:xfrm>
            <a:off x="565149" y="1204721"/>
            <a:ext cx="3609983" cy="1446550"/>
          </a:xfrm>
        </p:spPr>
        <p:txBody>
          <a:bodyPr>
            <a:normAutofit/>
          </a:bodyPr>
          <a:lstStyle/>
          <a:p>
            <a:endParaRPr lang="en-US"/>
          </a:p>
        </p:txBody>
      </p:sp>
      <p:sp>
        <p:nvSpPr>
          <p:cNvPr id="24" name="Content Placeholder 23">
            <a:extLst>
              <a:ext uri="{FF2B5EF4-FFF2-40B4-BE49-F238E27FC236}">
                <a16:creationId xmlns:a16="http://schemas.microsoft.com/office/drawing/2014/main" id="{F7769516-9A78-54C3-91D6-73AA9E483098}"/>
              </a:ext>
            </a:extLst>
          </p:cNvPr>
          <p:cNvSpPr>
            <a:spLocks noGrp="1"/>
          </p:cNvSpPr>
          <p:nvPr>
            <p:ph idx="1"/>
          </p:nvPr>
        </p:nvSpPr>
        <p:spPr>
          <a:xfrm>
            <a:off x="565150" y="2691638"/>
            <a:ext cx="3609983" cy="3188586"/>
          </a:xfrm>
        </p:spPr>
        <p:txBody>
          <a:bodyPr>
            <a:normAutofit/>
          </a:bodyPr>
          <a:lstStyle/>
          <a:p>
            <a:endParaRPr lang="en-US"/>
          </a:p>
        </p:txBody>
      </p:sp>
      <p:pic>
        <p:nvPicPr>
          <p:cNvPr id="20" name="Content Placeholder 19" descr="Wooden blocks with letters on top of a book&#10;&#10;Description automatically generated">
            <a:extLst>
              <a:ext uri="{FF2B5EF4-FFF2-40B4-BE49-F238E27FC236}">
                <a16:creationId xmlns:a16="http://schemas.microsoft.com/office/drawing/2014/main" id="{7A6EF56A-85EF-196F-D3B7-336A61D8CFD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699688" y="1931174"/>
            <a:ext cx="6518645" cy="3259322"/>
          </a:xfrm>
          <a:prstGeom prst="rect">
            <a:avLst/>
          </a:prstGeom>
        </p:spPr>
      </p:pic>
      <p:sp>
        <p:nvSpPr>
          <p:cNvPr id="29" name="Cross 28">
            <a:extLst>
              <a:ext uri="{FF2B5EF4-FFF2-40B4-BE49-F238E27FC236}">
                <a16:creationId xmlns:a16="http://schemas.microsoft.com/office/drawing/2014/main" id="{BE50E7BE-734F-224D-B03E-074DE1D12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7667"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CA5172B-100A-154D-8648-280629D6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5205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79E3846-8D0B-B14A-817A-7FAC9DDA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714B4D-3204-B785-78CF-15DC494B6EB2}"/>
              </a:ext>
            </a:extLst>
          </p:cNvPr>
          <p:cNvSpPr>
            <a:spLocks noGrp="1"/>
          </p:cNvSpPr>
          <p:nvPr>
            <p:ph type="title"/>
          </p:nvPr>
        </p:nvSpPr>
        <p:spPr>
          <a:xfrm>
            <a:off x="7390924" y="183183"/>
            <a:ext cx="4433577" cy="550485"/>
          </a:xfrm>
        </p:spPr>
        <p:txBody>
          <a:bodyPr vert="horz" lIns="91440" tIns="45720" rIns="91440" bIns="45720" rtlCol="0" anchor="t">
            <a:noAutofit/>
          </a:bodyPr>
          <a:lstStyle/>
          <a:p>
            <a:pPr marL="57150">
              <a:lnSpc>
                <a:spcPct val="90000"/>
              </a:lnSpc>
              <a:spcBef>
                <a:spcPts val="0"/>
              </a:spcBef>
              <a:spcAft>
                <a:spcPts val="600"/>
              </a:spcAft>
            </a:pPr>
            <a:r>
              <a:rPr lang="en-US" sz="2800" dirty="0">
                <a:solidFill>
                  <a:schemeClr val="accent5">
                    <a:lumMod val="75000"/>
                  </a:schemeClr>
                </a:solidFill>
                <a:latin typeface="Arial"/>
                <a:cs typeface="Arial"/>
              </a:rPr>
              <a:t>Exploratory Data Analysis</a:t>
            </a:r>
          </a:p>
        </p:txBody>
      </p:sp>
      <p:sp>
        <p:nvSpPr>
          <p:cNvPr id="7" name="TextBox 6">
            <a:extLst>
              <a:ext uri="{FF2B5EF4-FFF2-40B4-BE49-F238E27FC236}">
                <a16:creationId xmlns:a16="http://schemas.microsoft.com/office/drawing/2014/main" id="{16277831-6649-D6CA-17C9-8E08AD850D9F}"/>
              </a:ext>
            </a:extLst>
          </p:cNvPr>
          <p:cNvSpPr txBox="1"/>
          <p:nvPr/>
        </p:nvSpPr>
        <p:spPr>
          <a:xfrm>
            <a:off x="7624968" y="918986"/>
            <a:ext cx="4133647" cy="597790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600"/>
              </a:spcAft>
            </a:pPr>
            <a:r>
              <a:rPr lang="en-US" sz="1700" dirty="0"/>
              <a:t>Here's some content for our Exploratory Data Analysis:-</a:t>
            </a:r>
          </a:p>
          <a:p>
            <a:pPr indent="-228600">
              <a:lnSpc>
                <a:spcPct val="90000"/>
              </a:lnSpc>
              <a:spcAft>
                <a:spcPts val="600"/>
              </a:spcAft>
              <a:buFont typeface="Arial"/>
              <a:buChar char="•"/>
            </a:pPr>
            <a:endParaRPr lang="en-US" sz="1700" dirty="0"/>
          </a:p>
          <a:p>
            <a:pPr>
              <a:lnSpc>
                <a:spcPct val="90000"/>
              </a:lnSpc>
              <a:spcAft>
                <a:spcPts val="600"/>
              </a:spcAft>
            </a:pPr>
            <a:r>
              <a:rPr lang="en-US" sz="1700" b="1" dirty="0"/>
              <a:t>1. Dominant Production Company:</a:t>
            </a:r>
          </a:p>
          <a:p>
            <a:pPr>
              <a:lnSpc>
                <a:spcPct val="90000"/>
              </a:lnSpc>
              <a:spcAft>
                <a:spcPts val="600"/>
              </a:spcAft>
            </a:pPr>
            <a:r>
              <a:rPr lang="en-US" sz="1700" dirty="0"/>
              <a:t>Our analysis revealed that Warner Bros. stands out as the top production company, consistently contributing significantly to the cinematic landscape. This dominance may indicate the studio's enduring impact on the film industry, influencing both quality and quantity in movie production.</a:t>
            </a:r>
          </a:p>
          <a:p>
            <a:pPr>
              <a:lnSpc>
                <a:spcPct val="90000"/>
              </a:lnSpc>
              <a:spcAft>
                <a:spcPts val="600"/>
              </a:spcAft>
            </a:pPr>
            <a:r>
              <a:rPr lang="en-US" sz="1700" b="1" dirty="0"/>
              <a:t>2. Runtime Trends:</a:t>
            </a:r>
          </a:p>
          <a:p>
            <a:pPr>
              <a:lnSpc>
                <a:spcPct val="90000"/>
              </a:lnSpc>
              <a:spcAft>
                <a:spcPts val="600"/>
              </a:spcAft>
            </a:pPr>
            <a:r>
              <a:rPr lang="en-US" sz="1700" dirty="0"/>
              <a:t>The majority of movies in our dataset exhibit a runtime of less than 200 minutes. This finding aligns with industry standards, suggesting that filmmakers generally adhere to a preferred duration that caters to audience preferences and viewing habits. This insight can guide content creators in optimizing movie lengths for broad audience appeal.</a:t>
            </a:r>
          </a:p>
          <a:p>
            <a:pPr indent="-228600">
              <a:lnSpc>
                <a:spcPct val="90000"/>
              </a:lnSpc>
              <a:spcAft>
                <a:spcPts val="600"/>
              </a:spcAft>
              <a:buFont typeface="Arial"/>
              <a:buChar char="•"/>
            </a:pPr>
            <a:endParaRPr lang="en-US" sz="900"/>
          </a:p>
          <a:p>
            <a:pPr indent="-228600">
              <a:lnSpc>
                <a:spcPct val="90000"/>
              </a:lnSpc>
              <a:spcAft>
                <a:spcPts val="600"/>
              </a:spcAft>
              <a:buFont typeface="Arial"/>
              <a:buChar char="•"/>
            </a:pPr>
            <a:endParaRPr lang="en-US" sz="900"/>
          </a:p>
        </p:txBody>
      </p:sp>
      <p:pic>
        <p:nvPicPr>
          <p:cNvPr id="4" name="Content Placeholder 3" descr="A magnifying glass on a graph&#10;&#10;Description automatically generated">
            <a:extLst>
              <a:ext uri="{FF2B5EF4-FFF2-40B4-BE49-F238E27FC236}">
                <a16:creationId xmlns:a16="http://schemas.microsoft.com/office/drawing/2014/main" id="{9190F90E-B5FC-FADC-8B8B-5AF6F78E0EF5}"/>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l="13672" r="33495"/>
          <a:stretch/>
        </p:blipFill>
        <p:spPr>
          <a:xfrm>
            <a:off x="20" y="10"/>
            <a:ext cx="6967738" cy="6857990"/>
          </a:xfrm>
          <a:prstGeom prst="rect">
            <a:avLst/>
          </a:prstGeom>
        </p:spPr>
      </p:pic>
      <p:sp>
        <p:nvSpPr>
          <p:cNvPr id="14" name="Cross 13">
            <a:extLst>
              <a:ext uri="{FF2B5EF4-FFF2-40B4-BE49-F238E27FC236}">
                <a16:creationId xmlns:a16="http://schemas.microsoft.com/office/drawing/2014/main" id="{A12C7CBA-A034-9548-BC45-D37C25C008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0326"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8785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79E3846-8D0B-B14A-817A-7FAC9DDA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6277831-6649-D6CA-17C9-8E08AD850D9F}"/>
              </a:ext>
            </a:extLst>
          </p:cNvPr>
          <p:cNvSpPr txBox="1"/>
          <p:nvPr/>
        </p:nvSpPr>
        <p:spPr>
          <a:xfrm>
            <a:off x="456293" y="427410"/>
            <a:ext cx="5479658" cy="730338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marL="57150">
              <a:lnSpc>
                <a:spcPct val="90000"/>
              </a:lnSpc>
              <a:spcAft>
                <a:spcPts val="600"/>
              </a:spcAft>
            </a:pPr>
            <a:r>
              <a:rPr lang="en-US" sz="1700" b="1" dirty="0"/>
              <a:t>3. Exponential Growth in Movie Releases (2000-2020):</a:t>
            </a:r>
            <a:endParaRPr lang="en-US" b="1" dirty="0"/>
          </a:p>
          <a:p>
            <a:pPr marL="57150">
              <a:lnSpc>
                <a:spcPct val="90000"/>
              </a:lnSpc>
              <a:spcAft>
                <a:spcPts val="600"/>
              </a:spcAft>
            </a:pPr>
            <a:r>
              <a:rPr lang="en-US" sz="1700" dirty="0"/>
              <a:t>One of the most noteworthy trends identified in our analysis is the exponential growth in the number of movies released from 2000 to 2020. This period witnessed a surge in cinematic output, reflecting the dynamic nature of the film industry. Factors such as technological advancements, increased accessibility, and a growing global audience may contribute to this significant expansion. Understanding this trend can provide valuable insights for industry stakeholders, including filmmakers, distributors, and investors, as they navigate the evolving landscape of film production and distribution.</a:t>
            </a:r>
          </a:p>
          <a:p>
            <a:pPr marL="57150">
              <a:lnSpc>
                <a:spcPct val="90000"/>
              </a:lnSpc>
              <a:spcAft>
                <a:spcPts val="600"/>
              </a:spcAft>
            </a:pPr>
            <a:r>
              <a:rPr lang="en-US" sz="1700" b="1" dirty="0"/>
              <a:t>4. Comparative Period Analysis:</a:t>
            </a:r>
            <a:endParaRPr lang="en-US" b="1" dirty="0"/>
          </a:p>
          <a:p>
            <a:pPr marL="57150">
              <a:lnSpc>
                <a:spcPct val="90000"/>
              </a:lnSpc>
              <a:spcAft>
                <a:spcPts val="600"/>
              </a:spcAft>
            </a:pPr>
            <a:r>
              <a:rPr lang="en-US" sz="1700" dirty="0"/>
              <a:t> Comparing the number of movie releases across different periods, the data suggests that the 2000-2020 timeframe has experienced unparalleled growth compared to other periods. This shift may be attributed to various factors, including changes in consumer behavior, advancements in digital platforms, and the globalization of the film industry. Analyzing these patterns can offer valuable strategic insights for stakeholders aiming to navigate and capitalize on the evolving dynamics of the movie market.</a:t>
            </a:r>
          </a:p>
          <a:p>
            <a:pPr marL="57150">
              <a:lnSpc>
                <a:spcPct val="90000"/>
              </a:lnSpc>
              <a:spcAft>
                <a:spcPts val="600"/>
              </a:spcAft>
            </a:pPr>
            <a:endParaRPr lang="en-US" sz="1700" dirty="0"/>
          </a:p>
          <a:p>
            <a:pPr indent="-228600">
              <a:lnSpc>
                <a:spcPct val="90000"/>
              </a:lnSpc>
              <a:spcAft>
                <a:spcPts val="600"/>
              </a:spcAft>
              <a:buFont typeface="System Font Regular"/>
              <a:buChar char="–"/>
            </a:pPr>
            <a:endParaRPr lang="en-US" sz="700"/>
          </a:p>
        </p:txBody>
      </p:sp>
      <p:pic>
        <p:nvPicPr>
          <p:cNvPr id="4" name="Content Placeholder 3" descr="A magnifying glass on a graph&#10;&#10;Description automatically generated">
            <a:extLst>
              <a:ext uri="{FF2B5EF4-FFF2-40B4-BE49-F238E27FC236}">
                <a16:creationId xmlns:a16="http://schemas.microsoft.com/office/drawing/2014/main" id="{9190F90E-B5FC-FADC-8B8B-5AF6F78E0EF5}"/>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l="14947" r="34769" b="-1"/>
          <a:stretch/>
        </p:blipFill>
        <p:spPr>
          <a:xfrm>
            <a:off x="6163734" y="-2685"/>
            <a:ext cx="6028265" cy="6860685"/>
          </a:xfrm>
          <a:prstGeom prst="rect">
            <a:avLst/>
          </a:prstGeom>
        </p:spPr>
      </p:pic>
    </p:spTree>
    <p:extLst>
      <p:ext uri="{BB962C8B-B14F-4D97-AF65-F5344CB8AC3E}">
        <p14:creationId xmlns:p14="http://schemas.microsoft.com/office/powerpoint/2010/main" val="808391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D227D51-204B-ED48-AF9A-0BE9633FE0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4243" y="1096772"/>
            <a:ext cx="6503180"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ross 30">
            <a:extLst>
              <a:ext uri="{FF2B5EF4-FFF2-40B4-BE49-F238E27FC236}">
                <a16:creationId xmlns:a16="http://schemas.microsoft.com/office/drawing/2014/main" id="{57A23F45-CDAE-8A40-8DE7-92A0BBC11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6811" y="5624450"/>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8546383-CCC4-544B-B0D8-DE78DE39B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Rectangle 32">
            <a:extLst>
              <a:ext uri="{FF2B5EF4-FFF2-40B4-BE49-F238E27FC236}">
                <a16:creationId xmlns:a16="http://schemas.microsoft.com/office/drawing/2014/main" id="{6CA2C65D-0168-1245-86C8-62A8A6F7B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55E9273-3717-C94C-9BFF-75E87E47C4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graph&#10;&#10;Description automatically generated">
            <a:extLst>
              <a:ext uri="{FF2B5EF4-FFF2-40B4-BE49-F238E27FC236}">
                <a16:creationId xmlns:a16="http://schemas.microsoft.com/office/drawing/2014/main" id="{47F1FB7C-5293-17A8-C4AE-D8B16C6FF4C9}"/>
              </a:ext>
            </a:extLst>
          </p:cNvPr>
          <p:cNvPicPr>
            <a:picLocks noChangeAspect="1"/>
          </p:cNvPicPr>
          <p:nvPr/>
        </p:nvPicPr>
        <p:blipFill rotWithShape="1">
          <a:blip r:embed="rId2"/>
          <a:srcRect l="8374" r="17653" b="2"/>
          <a:stretch/>
        </p:blipFill>
        <p:spPr>
          <a:xfrm>
            <a:off x="5454844" y="-3537"/>
            <a:ext cx="6667003" cy="6634921"/>
          </a:xfrm>
          <a:prstGeom prst="rect">
            <a:avLst/>
          </a:prstGeom>
        </p:spPr>
      </p:pic>
      <p:pic>
        <p:nvPicPr>
          <p:cNvPr id="2" name="Content Placeholder 1" descr="A graph showing the number of movies released over time&#10;&#10;Description automatically generated">
            <a:extLst>
              <a:ext uri="{FF2B5EF4-FFF2-40B4-BE49-F238E27FC236}">
                <a16:creationId xmlns:a16="http://schemas.microsoft.com/office/drawing/2014/main" id="{EA56DE76-FA5D-7A2F-CA2F-A7EA9D3EB09D}"/>
              </a:ext>
            </a:extLst>
          </p:cNvPr>
          <p:cNvPicPr>
            <a:picLocks noGrp="1" noChangeAspect="1"/>
          </p:cNvPicPr>
          <p:nvPr>
            <p:ph idx="1"/>
          </p:nvPr>
        </p:nvPicPr>
        <p:blipFill>
          <a:blip r:embed="rId3"/>
          <a:stretch>
            <a:fillRect/>
          </a:stretch>
        </p:blipFill>
        <p:spPr>
          <a:xfrm>
            <a:off x="72646" y="2033269"/>
            <a:ext cx="5389054" cy="4818654"/>
          </a:xfrm>
        </p:spPr>
      </p:pic>
      <p:sp>
        <p:nvSpPr>
          <p:cNvPr id="3" name="TextBox 2">
            <a:extLst>
              <a:ext uri="{FF2B5EF4-FFF2-40B4-BE49-F238E27FC236}">
                <a16:creationId xmlns:a16="http://schemas.microsoft.com/office/drawing/2014/main" id="{21CB898F-5E86-F0DF-57B0-C73B75E93E5D}"/>
              </a:ext>
            </a:extLst>
          </p:cNvPr>
          <p:cNvSpPr txBox="1"/>
          <p:nvPr/>
        </p:nvSpPr>
        <p:spPr>
          <a:xfrm>
            <a:off x="380999" y="906162"/>
            <a:ext cx="4994189"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dirty="0">
                <a:solidFill>
                  <a:schemeClr val="accent5">
                    <a:lumMod val="75000"/>
                  </a:schemeClr>
                </a:solidFill>
              </a:rPr>
              <a:t>  VISUALIZATIONS</a:t>
            </a:r>
          </a:p>
        </p:txBody>
      </p:sp>
    </p:spTree>
    <p:extLst>
      <p:ext uri="{BB962C8B-B14F-4D97-AF65-F5344CB8AC3E}">
        <p14:creationId xmlns:p14="http://schemas.microsoft.com/office/powerpoint/2010/main" val="1740667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79E3846-8D0B-B14A-817A-7FAC9DDA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1E45BD-E154-468F-1A4D-A54E115382E9}"/>
              </a:ext>
            </a:extLst>
          </p:cNvPr>
          <p:cNvSpPr>
            <a:spLocks noGrp="1"/>
          </p:cNvSpPr>
          <p:nvPr>
            <p:ph type="title"/>
          </p:nvPr>
        </p:nvSpPr>
        <p:spPr>
          <a:xfrm>
            <a:off x="826406" y="388292"/>
            <a:ext cx="3784154" cy="641008"/>
          </a:xfrm>
        </p:spPr>
        <p:txBody>
          <a:bodyPr>
            <a:normAutofit/>
          </a:bodyPr>
          <a:lstStyle/>
          <a:p>
            <a:pPr>
              <a:lnSpc>
                <a:spcPct val="90000"/>
              </a:lnSpc>
            </a:pPr>
            <a:r>
              <a:rPr lang="en-US" sz="3100" dirty="0">
                <a:solidFill>
                  <a:schemeClr val="accent5">
                    <a:lumMod val="75000"/>
                  </a:schemeClr>
                </a:solidFill>
                <a:ea typeface="+mj-lt"/>
                <a:cs typeface="+mj-lt"/>
              </a:rPr>
              <a:t>Collaborative Filtering </a:t>
            </a:r>
            <a:endParaRPr lang="en-US" sz="3100">
              <a:solidFill>
                <a:schemeClr val="accent5">
                  <a:lumMod val="75000"/>
                </a:schemeClr>
              </a:solidFill>
            </a:endParaRPr>
          </a:p>
        </p:txBody>
      </p:sp>
      <p:sp>
        <p:nvSpPr>
          <p:cNvPr id="9" name="Content Placeholder 8">
            <a:extLst>
              <a:ext uri="{FF2B5EF4-FFF2-40B4-BE49-F238E27FC236}">
                <a16:creationId xmlns:a16="http://schemas.microsoft.com/office/drawing/2014/main" id="{B7E351C6-3CB4-8CA0-78F5-02B2B55EEF09}"/>
              </a:ext>
            </a:extLst>
          </p:cNvPr>
          <p:cNvSpPr>
            <a:spLocks noGrp="1"/>
          </p:cNvSpPr>
          <p:nvPr>
            <p:ph idx="1"/>
          </p:nvPr>
        </p:nvSpPr>
        <p:spPr>
          <a:xfrm>
            <a:off x="380093" y="1907867"/>
            <a:ext cx="5144868" cy="3983243"/>
          </a:xfrm>
        </p:spPr>
        <p:txBody>
          <a:bodyPr vert="horz" lIns="91440" tIns="45720" rIns="91440" bIns="45720" rtlCol="0" anchor="t">
            <a:normAutofit/>
          </a:bodyPr>
          <a:lstStyle/>
          <a:p>
            <a:pPr marL="0" indent="0">
              <a:buNone/>
            </a:pPr>
            <a:r>
              <a:rPr lang="en-US" sz="1600" dirty="0">
                <a:solidFill>
                  <a:srgbClr val="0F0F0F"/>
                </a:solidFill>
                <a:ea typeface="+mn-lt"/>
                <a:cs typeface="+mn-lt"/>
              </a:rPr>
              <a:t>Collaborative Filtering is a pivotal component of our movie recommendation system, offering a powerful method for predicting a user's preferences based on the preferences and behavior of similar users. This technique relies on the collective wisdom of the user community, recognizing patterns and similarities to make informed predictions about movie choices.</a:t>
            </a:r>
          </a:p>
          <a:p>
            <a:pPr marL="0" indent="0">
              <a:buNone/>
            </a:pPr>
            <a:r>
              <a:rPr lang="en-US" sz="1600" dirty="0">
                <a:solidFill>
                  <a:srgbClr val="0F0F0F"/>
                </a:solidFill>
                <a:ea typeface="+mn-lt"/>
                <a:cs typeface="+mn-lt"/>
              </a:rPr>
              <a:t>In our movie recommendation project, Collaborative Filtering plays a crucial role in understanding and predicting user preferences. By harnessing the collective wisdom of the user community, we aim to deliver accurate and personalized movie recommendations, enhancing the overall user experience.</a:t>
            </a:r>
          </a:p>
          <a:p>
            <a:pPr marL="0" indent="0">
              <a:buNone/>
            </a:pPr>
            <a:endParaRPr lang="en-US" sz="1600" dirty="0">
              <a:solidFill>
                <a:srgbClr val="0F0F0F"/>
              </a:solidFill>
            </a:endParaRPr>
          </a:p>
        </p:txBody>
      </p:sp>
      <p:pic>
        <p:nvPicPr>
          <p:cNvPr id="4" name="Content Placeholder 3" descr="A diagram of a bicycle and pizza&#10;&#10;Description automatically generated">
            <a:extLst>
              <a:ext uri="{FF2B5EF4-FFF2-40B4-BE49-F238E27FC236}">
                <a16:creationId xmlns:a16="http://schemas.microsoft.com/office/drawing/2014/main" id="{27C0E9C6-DA02-37FD-9C02-999EA614852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712061" y="707203"/>
            <a:ext cx="5723987" cy="5598408"/>
          </a:xfrm>
          <a:prstGeom prst="rect">
            <a:avLst/>
          </a:prstGeom>
        </p:spPr>
      </p:pic>
    </p:spTree>
    <p:extLst>
      <p:ext uri="{BB962C8B-B14F-4D97-AF65-F5344CB8AC3E}">
        <p14:creationId xmlns:p14="http://schemas.microsoft.com/office/powerpoint/2010/main" val="3638460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79E3846-8D0B-B14A-817A-7FAC9DDA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9BF19C-D4A3-CDA8-EBFB-2E5D1D1C8CB7}"/>
              </a:ext>
            </a:extLst>
          </p:cNvPr>
          <p:cNvSpPr>
            <a:spLocks noGrp="1"/>
          </p:cNvSpPr>
          <p:nvPr>
            <p:ph type="title"/>
          </p:nvPr>
        </p:nvSpPr>
        <p:spPr>
          <a:xfrm>
            <a:off x="3095930" y="213532"/>
            <a:ext cx="6750906" cy="1086145"/>
          </a:xfrm>
        </p:spPr>
        <p:txBody>
          <a:bodyPr>
            <a:noAutofit/>
          </a:bodyPr>
          <a:lstStyle/>
          <a:p>
            <a:pPr>
              <a:lnSpc>
                <a:spcPct val="90000"/>
              </a:lnSpc>
            </a:pPr>
            <a:r>
              <a:rPr lang="en-US" sz="4000" dirty="0">
                <a:solidFill>
                  <a:schemeClr val="accent5">
                    <a:lumMod val="75000"/>
                  </a:schemeClr>
                </a:solidFill>
              </a:rPr>
              <a:t>IMPLEMENTATION OF COLABORATIVE FILTERING</a:t>
            </a:r>
          </a:p>
        </p:txBody>
      </p:sp>
      <p:sp>
        <p:nvSpPr>
          <p:cNvPr id="3" name="Content Placeholder 2">
            <a:extLst>
              <a:ext uri="{FF2B5EF4-FFF2-40B4-BE49-F238E27FC236}">
                <a16:creationId xmlns:a16="http://schemas.microsoft.com/office/drawing/2014/main" id="{D28F8312-D672-E14D-F59A-57E04E6691CF}"/>
              </a:ext>
            </a:extLst>
          </p:cNvPr>
          <p:cNvSpPr>
            <a:spLocks noGrp="1"/>
          </p:cNvSpPr>
          <p:nvPr>
            <p:ph idx="1"/>
          </p:nvPr>
        </p:nvSpPr>
        <p:spPr>
          <a:xfrm>
            <a:off x="347436" y="1592181"/>
            <a:ext cx="4114799" cy="3188586"/>
          </a:xfrm>
        </p:spPr>
        <p:txBody>
          <a:bodyPr vert="horz" lIns="91440" tIns="45720" rIns="91440" bIns="45720" rtlCol="0" anchor="t">
            <a:noAutofit/>
          </a:bodyPr>
          <a:lstStyle/>
          <a:p>
            <a:pPr>
              <a:lnSpc>
                <a:spcPct val="90000"/>
              </a:lnSpc>
            </a:pPr>
            <a:r>
              <a:rPr lang="en-US" sz="1500" b="1" dirty="0">
                <a:ea typeface="+mn-lt"/>
                <a:cs typeface="+mn-lt"/>
              </a:rPr>
              <a:t>ALS (Alternating Least Squares) serves as the backbone of our collaborative filtering approach in the movie recommendation system. This algorithm excels in capturing complex user-item interactions through matrix factorization. By decomposing the user-item interaction matrix into lower-rank matrices representing users and items, ALS reveals latent factors that drive personalized recommendations. Implemented using the </a:t>
            </a:r>
            <a:r>
              <a:rPr lang="en-US" sz="1500" b="1" err="1">
                <a:ea typeface="+mn-lt"/>
                <a:cs typeface="+mn-lt"/>
              </a:rPr>
              <a:t>PySpark</a:t>
            </a:r>
            <a:r>
              <a:rPr lang="en-US" sz="1500" b="1" dirty="0">
                <a:ea typeface="+mn-lt"/>
                <a:cs typeface="+mn-lt"/>
              </a:rPr>
              <a:t> ML library, our ALS model is trained on historical user-item interactions, and predictions for unseen pairs are generated with the </a:t>
            </a:r>
            <a:r>
              <a:rPr lang="en-US" sz="1500" b="1" dirty="0">
                <a:latin typeface="Consolas"/>
              </a:rPr>
              <a:t>transform</a:t>
            </a:r>
            <a:r>
              <a:rPr lang="en-US" sz="1500" b="1" dirty="0">
                <a:ea typeface="+mn-lt"/>
                <a:cs typeface="+mn-lt"/>
              </a:rPr>
              <a:t> method. The model's performance is evaluated using a Regression Evaluator, employing the Mean Squared Error (MSE) metric on test data. ALS empowers our system to deliver user-specific recommendations, enriching the overall movie-watching experience with accurate and tailored suggestions.</a:t>
            </a:r>
            <a:endParaRPr lang="en-US" sz="1500" dirty="0"/>
          </a:p>
        </p:txBody>
      </p:sp>
      <p:pic>
        <p:nvPicPr>
          <p:cNvPr id="4" name="Picture 3" descr="A screenshot of a computer program&#10;&#10;Description automatically generated">
            <a:extLst>
              <a:ext uri="{FF2B5EF4-FFF2-40B4-BE49-F238E27FC236}">
                <a16:creationId xmlns:a16="http://schemas.microsoft.com/office/drawing/2014/main" id="{DCDC6805-6848-BD3E-610A-12333BA536D4}"/>
              </a:ext>
            </a:extLst>
          </p:cNvPr>
          <p:cNvPicPr>
            <a:picLocks noChangeAspect="1"/>
          </p:cNvPicPr>
          <p:nvPr/>
        </p:nvPicPr>
        <p:blipFill rotWithShape="1">
          <a:blip r:embed="rId2"/>
          <a:srcRect t="14244" r="-2" b="20573"/>
          <a:stretch/>
        </p:blipFill>
        <p:spPr>
          <a:xfrm>
            <a:off x="4636418" y="1709057"/>
            <a:ext cx="7348757" cy="4474031"/>
          </a:xfrm>
          <a:prstGeom prst="rect">
            <a:avLst/>
          </a:prstGeom>
        </p:spPr>
      </p:pic>
    </p:spTree>
    <p:extLst>
      <p:ext uri="{BB962C8B-B14F-4D97-AF65-F5344CB8AC3E}">
        <p14:creationId xmlns:p14="http://schemas.microsoft.com/office/powerpoint/2010/main" val="3605404537"/>
      </p:ext>
    </p:extLst>
  </p:cSld>
  <p:clrMapOvr>
    <a:masterClrMapping/>
  </p:clrMapOvr>
</p:sld>
</file>

<file path=ppt/theme/theme1.xml><?xml version="1.0" encoding="utf-8"?>
<a:theme xmlns:a="http://schemas.openxmlformats.org/drawingml/2006/main" name="MadridVTI">
  <a:themeElements>
    <a:clrScheme name="Madrid R3">
      <a:dk1>
        <a:srgbClr val="000000"/>
      </a:dk1>
      <a:lt1>
        <a:srgbClr val="FFFFFF"/>
      </a:lt1>
      <a:dk2>
        <a:srgbClr val="3A3C45"/>
      </a:dk2>
      <a:lt2>
        <a:srgbClr val="E9EFF1"/>
      </a:lt2>
      <a:accent1>
        <a:srgbClr val="E24400"/>
      </a:accent1>
      <a:accent2>
        <a:srgbClr val="F38E00"/>
      </a:accent2>
      <a:accent3>
        <a:srgbClr val="89B336"/>
      </a:accent3>
      <a:accent4>
        <a:srgbClr val="30B9B9"/>
      </a:accent4>
      <a:accent5>
        <a:srgbClr val="748CF4"/>
      </a:accent5>
      <a:accent6>
        <a:srgbClr val="A673F4"/>
      </a:accent6>
      <a:hlink>
        <a:srgbClr val="008EE6"/>
      </a:hlink>
      <a:folHlink>
        <a:srgbClr val="C1A187"/>
      </a:folHlink>
    </a:clrScheme>
    <a:fontScheme name="Madrid">
      <a:majorFont>
        <a:latin typeface="Seaford Display"/>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dridVTI" id="{5F675924-ADDD-6B4C-A2D4-69150D1F0C16}" vid="{BEA84270-19BD-7342-8ABF-EFF1668AF117}"/>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15</Slides>
  <Notes>0</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MadridVTI</vt:lpstr>
      <vt:lpstr>PERSONALIZED MOVIE RECOMMENDATION SYSTEM</vt:lpstr>
      <vt:lpstr>OBJECTIVE</vt:lpstr>
      <vt:lpstr>PowerPoint Presentation</vt:lpstr>
      <vt:lpstr>PowerPoint Presentation</vt:lpstr>
      <vt:lpstr>Exploratory Data Analysis</vt:lpstr>
      <vt:lpstr>PowerPoint Presentation</vt:lpstr>
      <vt:lpstr>PowerPoint Presentation</vt:lpstr>
      <vt:lpstr>Collaborative Filtering </vt:lpstr>
      <vt:lpstr>IMPLEMENTATION OF COLABORATIVE FILTERING</vt:lpstr>
      <vt:lpstr>CONTENT BASED FILTERING</vt:lpstr>
      <vt:lpstr>GENRE BASED FILTERING</vt:lpstr>
      <vt:lpstr>AGE BASED FILTERING</vt:lpstr>
      <vt:lpstr>OCCUPATION BASED FILTERING</vt:lpstr>
      <vt:lpstr>Weighted Hybrid Approach for Optimal Movie Recommendations: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503</cp:revision>
  <dcterms:created xsi:type="dcterms:W3CDTF">2023-11-25T19:08:07Z</dcterms:created>
  <dcterms:modified xsi:type="dcterms:W3CDTF">2023-11-26T16:48:08Z</dcterms:modified>
</cp:coreProperties>
</file>